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sldIdLst>
    <p:sldId id="859" r:id="rId3"/>
    <p:sldId id="1140" r:id="rId4"/>
    <p:sldId id="1141" r:id="rId5"/>
    <p:sldId id="1142" r:id="rId6"/>
    <p:sldId id="1143" r:id="rId7"/>
    <p:sldId id="1144" r:id="rId8"/>
    <p:sldId id="1145" r:id="rId9"/>
    <p:sldId id="1164" r:id="rId10"/>
    <p:sldId id="1146" r:id="rId11"/>
    <p:sldId id="1166" r:id="rId12"/>
    <p:sldId id="1167" r:id="rId13"/>
    <p:sldId id="1147" r:id="rId14"/>
    <p:sldId id="1165" r:id="rId15"/>
    <p:sldId id="1148" r:id="rId16"/>
    <p:sldId id="1149" r:id="rId17"/>
    <p:sldId id="1168" r:id="rId18"/>
    <p:sldId id="1150" r:id="rId19"/>
    <p:sldId id="1151" r:id="rId20"/>
    <p:sldId id="1152" r:id="rId21"/>
    <p:sldId id="1153" r:id="rId22"/>
    <p:sldId id="1154" r:id="rId23"/>
    <p:sldId id="1155" r:id="rId24"/>
    <p:sldId id="1156" r:id="rId25"/>
    <p:sldId id="1157" r:id="rId26"/>
    <p:sldId id="1169" r:id="rId27"/>
    <p:sldId id="1160" r:id="rId28"/>
    <p:sldId id="1161" r:id="rId29"/>
    <p:sldId id="1162" r:id="rId3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showGuides="1">
      <p:cViewPr varScale="1">
        <p:scale>
          <a:sx n="111" d="100"/>
          <a:sy n="111" d="100"/>
        </p:scale>
        <p:origin x="49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notesMaster" Target="notesMasters/notesMaster1.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3.png"/><Relationship Id="rId1"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5.png"/><Relationship Id="rId1" Type="http://schemas.openxmlformats.org/officeDocument/2006/relationships/image" Target="../media/image24.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4.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9.png"/><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8.png"/><Relationship Id="rId1"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8.png"/><Relationship Id="rId1" Type="http://schemas.openxmlformats.org/officeDocument/2006/relationships/image" Target="../media/image27.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1.png"/><Relationship Id="rId1" Type="http://schemas.openxmlformats.org/officeDocument/2006/relationships/image" Target="../media/image30.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第十四章  内能的利用</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热机的效率</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3075073"/>
          </a:xfrm>
        </p:spPr>
        <p:txBody>
          <a:bodyPr/>
          <a:lstStyle/>
          <a:p>
            <a:pPr hangingPunct="0">
              <a:spcAft>
                <a:spcPts val="0"/>
              </a:spcAft>
            </a:pPr>
            <a:r>
              <a:rPr lang="en-US" altLang="zh-CN" sz="220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油机对外做功的能量是汽油机做的有用功，由题图可知，乙汽油机做有用功所占的比例比甲汽油机大，则乙的机械效率更大；若对外做功的能量相同，即有用功相同，乙的机械效率大，燃料完全燃烧放出的热量少，燃烧的汽油质量小，更省油，</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正确；因为乙的机械效率更大，故若燃烧质量相同的同种燃油，乙汽油机各种能量损失的总和更少，</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错误；机械效率是指有用功与总功的比值，若增加燃烧同种燃油的质量，甲的机械效率不变，</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yc28a.jpg" descr="id:2147495491;FounderCES"/>
          <p:cNvPicPr/>
          <p:nvPr/>
        </p:nvPicPr>
        <p:blipFill>
          <a:blip r:embed="rId1">
            <a:clrChange>
              <a:clrFrom>
                <a:srgbClr val="FFFFFF"/>
              </a:clrFrom>
              <a:clrTo>
                <a:srgbClr val="FFFFFF">
                  <a:alpha val="0"/>
                </a:srgbClr>
              </a:clrTo>
            </a:clrChange>
          </a:blip>
          <a:stretch>
            <a:fillRect/>
          </a:stretch>
        </p:blipFill>
        <p:spPr>
          <a:xfrm>
            <a:off x="2782838" y="3763160"/>
            <a:ext cx="2952328" cy="2142702"/>
          </a:xfrm>
          <a:prstGeom prst="rect">
            <a:avLst/>
          </a:prstGeom>
        </p:spPr>
      </p:pic>
      <p:pic>
        <p:nvPicPr>
          <p:cNvPr id="6" name="gyc28b.jpg" descr="id:2147495498;FounderCES"/>
          <p:cNvPicPr/>
          <p:nvPr/>
        </p:nvPicPr>
        <p:blipFill>
          <a:blip r:embed="rId2">
            <a:clrChange>
              <a:clrFrom>
                <a:srgbClr val="FFFFFF"/>
              </a:clrFrom>
              <a:clrTo>
                <a:srgbClr val="FFFFFF">
                  <a:alpha val="0"/>
                </a:srgbClr>
              </a:clrTo>
            </a:clrChange>
          </a:blip>
          <a:stretch>
            <a:fillRect/>
          </a:stretch>
        </p:blipFill>
        <p:spPr>
          <a:xfrm>
            <a:off x="6671270" y="3790355"/>
            <a:ext cx="3379586" cy="2211641"/>
          </a:xfrm>
          <a:prstGeom prst="rect">
            <a:avLst/>
          </a:prstGeom>
        </p:spPr>
      </p:pic>
      <p:sp>
        <p:nvSpPr>
          <p:cNvPr id="7" name="矩形 6"/>
          <p:cNvSpPr/>
          <p:nvPr/>
        </p:nvSpPr>
        <p:spPr>
          <a:xfrm>
            <a:off x="3732568" y="5905862"/>
            <a:ext cx="466794"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ea typeface="楷体" panose="02010609060101010101" pitchFamily="49" charset="-122"/>
                <a:cs typeface="Times New Roman" panose="02020603050405020304" pitchFamily="18" charset="0"/>
              </a:rPr>
              <a:t>甲</a:t>
            </a:r>
            <a:endParaRPr lang="zh-CN" altLang="zh-CN" sz="2200" b="0">
              <a:solidFill>
                <a:srgbClr val="000000"/>
              </a:solidFill>
              <a:cs typeface="Times New Roman" panose="02020603050405020304" pitchFamily="18" charset="0"/>
            </a:endParaRPr>
          </a:p>
        </p:txBody>
      </p:sp>
      <p:sp>
        <p:nvSpPr>
          <p:cNvPr id="8" name="矩形 7"/>
          <p:cNvSpPr/>
          <p:nvPr/>
        </p:nvSpPr>
        <p:spPr>
          <a:xfrm>
            <a:off x="7900220" y="6001996"/>
            <a:ext cx="466794"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ea typeface="楷体" panose="02010609060101010101" pitchFamily="49" charset="-122"/>
                <a:cs typeface="Times New Roman" panose="02020603050405020304" pitchFamily="18" charset="0"/>
              </a:rPr>
              <a:t>乙</a:t>
            </a:r>
            <a:endParaRPr lang="zh-CN" altLang="zh-CN" sz="2200" b="0">
              <a:solidFill>
                <a:srgbClr val="000000"/>
              </a:solidFill>
              <a:cs typeface="Times New Roman" panose="02020603050405020304" pitchFamily="18" charset="0"/>
            </a:endParaRPr>
          </a:p>
        </p:txBody>
      </p:sp>
      <p:sp>
        <p:nvSpPr>
          <p:cNvPr id="9" name="矩形 8"/>
          <p:cNvSpPr/>
          <p:nvPr/>
        </p:nvSpPr>
        <p:spPr>
          <a:xfrm>
            <a:off x="5322669" y="6061436"/>
            <a:ext cx="1454244"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6</a:t>
            </a:r>
            <a:r>
              <a:rPr lang="zh-CN" altLang="zh-CN" sz="2200" b="0">
                <a:solidFill>
                  <a:srgbClr val="000000"/>
                </a:solidFill>
                <a:cs typeface="Times New Roman" panose="02020603050405020304" pitchFamily="18" charset="0"/>
              </a:rPr>
              <a:t>题）</a:t>
            </a:r>
            <a:endParaRPr lang="zh-CN" altLang="zh-CN" sz="2200" b="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1412776"/>
            <a:ext cx="11485848" cy="4316566"/>
          </a:xfrm>
          <a:prstGeom prst="rect">
            <a:avLst/>
          </a:prstGeom>
          <a:solidFill>
            <a:srgbClr val="E1F4FC"/>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本题考查了对热机效率、有用功、总功的理解</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观察汽油机能量流向及比例的饼形图</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从中得出相关信息是解决问题的关键</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1"/>
          <a:stretch>
            <a:fillRect/>
          </a:stretch>
        </p:blipFill>
        <p:spPr>
          <a:xfrm>
            <a:off x="360854" y="1412776"/>
            <a:ext cx="2254058" cy="577355"/>
          </a:xfrm>
          <a:prstGeom prst="rect">
            <a:avLst/>
          </a:prstGeom>
        </p:spPr>
      </p:pic>
      <p:pic>
        <p:nvPicPr>
          <p:cNvPr id="6" name="gyc28a.jpg" descr="id:2147495491;FounderCES"/>
          <p:cNvPicPr/>
          <p:nvPr/>
        </p:nvPicPr>
        <p:blipFill>
          <a:blip r:embed="rId2">
            <a:clrChange>
              <a:clrFrom>
                <a:srgbClr val="FFFFFF"/>
              </a:clrFrom>
              <a:clrTo>
                <a:srgbClr val="FFFFFF">
                  <a:alpha val="0"/>
                </a:srgbClr>
              </a:clrTo>
            </a:clrChange>
          </a:blip>
          <a:stretch>
            <a:fillRect/>
          </a:stretch>
        </p:blipFill>
        <p:spPr>
          <a:xfrm>
            <a:off x="2854846" y="2681725"/>
            <a:ext cx="2952328" cy="2142702"/>
          </a:xfrm>
          <a:prstGeom prst="rect">
            <a:avLst/>
          </a:prstGeom>
        </p:spPr>
      </p:pic>
      <p:pic>
        <p:nvPicPr>
          <p:cNvPr id="7" name="gyc28b.jpg" descr="id:2147495498;FounderCES"/>
          <p:cNvPicPr/>
          <p:nvPr/>
        </p:nvPicPr>
        <p:blipFill>
          <a:blip r:embed="rId3">
            <a:clrChange>
              <a:clrFrom>
                <a:srgbClr val="FFFFFF"/>
              </a:clrFrom>
              <a:clrTo>
                <a:srgbClr val="FFFFFF">
                  <a:alpha val="0"/>
                </a:srgbClr>
              </a:clrTo>
            </a:clrChange>
          </a:blip>
          <a:stretch>
            <a:fillRect/>
          </a:stretch>
        </p:blipFill>
        <p:spPr>
          <a:xfrm>
            <a:off x="6743278" y="2708920"/>
            <a:ext cx="3379586" cy="2211641"/>
          </a:xfrm>
          <a:prstGeom prst="rect">
            <a:avLst/>
          </a:prstGeom>
        </p:spPr>
      </p:pic>
      <p:sp>
        <p:nvSpPr>
          <p:cNvPr id="8" name="矩形 7"/>
          <p:cNvSpPr/>
          <p:nvPr/>
        </p:nvSpPr>
        <p:spPr>
          <a:xfrm>
            <a:off x="3791752" y="4824427"/>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2400" b="0">
              <a:solidFill>
                <a:srgbClr val="000000"/>
              </a:solidFill>
              <a:cs typeface="Times New Roman" panose="02020603050405020304" pitchFamily="18" charset="0"/>
            </a:endParaRPr>
          </a:p>
        </p:txBody>
      </p:sp>
      <p:sp>
        <p:nvSpPr>
          <p:cNvPr id="9" name="矩形 8"/>
          <p:cNvSpPr/>
          <p:nvPr/>
        </p:nvSpPr>
        <p:spPr>
          <a:xfrm>
            <a:off x="7959404" y="4920561"/>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p:txBody>
      </p:sp>
      <p:sp>
        <p:nvSpPr>
          <p:cNvPr id="10" name="矩形 9"/>
          <p:cNvSpPr/>
          <p:nvPr/>
        </p:nvSpPr>
        <p:spPr>
          <a:xfrm>
            <a:off x="5336969" y="4980001"/>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2400" b="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530860"/>
            <a:ext cx="11485880" cy="5819140"/>
          </a:xfrm>
        </p:spPr>
        <p:txBody>
          <a:bodyPr>
            <a:noAutofit/>
          </a:bodyPr>
          <a:lstStyle/>
          <a:p>
            <a:pPr hangingPunct="0">
              <a:spcAft>
                <a:spcPts val="0"/>
              </a:spcAft>
              <a:tabLst>
                <a:tab pos="5941060" algn="l"/>
              </a:tabLst>
            </a:pP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0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方正锐正圆 简 DemiBold"/>
                <a:cs typeface="Times New Roman" panose="02020603050405020304" pitchFamily="18" charset="0"/>
              </a:rPr>
              <a:t>                               </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小明利用如图</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所示的甲、乙、丙三个装置探究不同液体的比热容及不同燃料的热值，图中的装置完全相同，燃料的质量相同，烧杯内的液体质量也相同</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是液体</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在相同的加热条件下温度随加热时间变化的图像（</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不计热量损失</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加热相同时间</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吸收的热量比</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的比热容与</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的比热容之比为</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比较不同燃料的热值</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可以选择乙</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丙两图</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升高相同的温度</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吸收热量</a:t>
            </a:r>
            <a:r>
              <a:rPr lang="zh-CN" altLang="zh-CN" sz="2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较多</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as22.jpg" descr="id:2147495512;FounderCES"/>
          <p:cNvPicPr/>
          <p:nvPr/>
        </p:nvPicPr>
        <p:blipFill>
          <a:blip r:embed="rId1"/>
          <a:stretch>
            <a:fillRect/>
          </a:stretch>
        </p:blipFill>
        <p:spPr>
          <a:xfrm>
            <a:off x="2257385" y="1833746"/>
            <a:ext cx="1362997" cy="1569761"/>
          </a:xfrm>
          <a:prstGeom prst="rect">
            <a:avLst/>
          </a:prstGeom>
        </p:spPr>
      </p:pic>
      <p:pic>
        <p:nvPicPr>
          <p:cNvPr id="4" name="as23.jpg" descr="id:2147495519;FounderCES"/>
          <p:cNvPicPr/>
          <p:nvPr/>
        </p:nvPicPr>
        <p:blipFill>
          <a:blip r:embed="rId2"/>
          <a:stretch>
            <a:fillRect/>
          </a:stretch>
        </p:blipFill>
        <p:spPr>
          <a:xfrm>
            <a:off x="3951711" y="1878889"/>
            <a:ext cx="1361969" cy="1504955"/>
          </a:xfrm>
          <a:prstGeom prst="rect">
            <a:avLst/>
          </a:prstGeom>
        </p:spPr>
      </p:pic>
      <p:pic>
        <p:nvPicPr>
          <p:cNvPr id="5" name="as24.jpg" descr="id:2147495526;FounderCES"/>
          <p:cNvPicPr/>
          <p:nvPr/>
        </p:nvPicPr>
        <p:blipFill>
          <a:blip r:embed="rId3"/>
          <a:stretch>
            <a:fillRect/>
          </a:stretch>
        </p:blipFill>
        <p:spPr>
          <a:xfrm>
            <a:off x="5701572" y="1925441"/>
            <a:ext cx="1365055" cy="1555360"/>
          </a:xfrm>
          <a:prstGeom prst="rect">
            <a:avLst/>
          </a:prstGeom>
        </p:spPr>
      </p:pic>
      <p:pic>
        <p:nvPicPr>
          <p:cNvPr id="6" name="as25.jpg" descr="id:2147495533;FounderCES"/>
          <p:cNvPicPr/>
          <p:nvPr/>
        </p:nvPicPr>
        <p:blipFill>
          <a:blip r:embed="rId4"/>
          <a:stretch>
            <a:fillRect/>
          </a:stretch>
        </p:blipFill>
        <p:spPr>
          <a:xfrm>
            <a:off x="7792388" y="2101443"/>
            <a:ext cx="2132448" cy="1436034"/>
          </a:xfrm>
          <a:prstGeom prst="rect">
            <a:avLst/>
          </a:prstGeom>
        </p:spPr>
      </p:pic>
      <p:sp>
        <p:nvSpPr>
          <p:cNvPr id="7" name="矩形 6"/>
          <p:cNvSpPr/>
          <p:nvPr/>
        </p:nvSpPr>
        <p:spPr>
          <a:xfrm>
            <a:off x="2542354" y="3215000"/>
            <a:ext cx="466794"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ea typeface="楷体" panose="02010609060101010101" pitchFamily="49" charset="-122"/>
                <a:cs typeface="Times New Roman" panose="02020603050405020304" pitchFamily="18" charset="0"/>
              </a:rPr>
              <a:t>甲</a:t>
            </a:r>
            <a:endParaRPr lang="zh-CN" altLang="zh-CN" sz="2200" b="0">
              <a:solidFill>
                <a:srgbClr val="000000"/>
              </a:solidFill>
              <a:cs typeface="Times New Roman" panose="02020603050405020304" pitchFamily="18" charset="0"/>
            </a:endParaRPr>
          </a:p>
        </p:txBody>
      </p:sp>
      <p:sp>
        <p:nvSpPr>
          <p:cNvPr id="8" name="矩形 7"/>
          <p:cNvSpPr/>
          <p:nvPr/>
        </p:nvSpPr>
        <p:spPr>
          <a:xfrm>
            <a:off x="4043975" y="3233388"/>
            <a:ext cx="466794" cy="600164"/>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ea typeface="楷体" panose="02010609060101010101" pitchFamily="49" charset="-122"/>
                <a:cs typeface="Times New Roman" panose="02020603050405020304" pitchFamily="18" charset="0"/>
              </a:rPr>
              <a:t>乙</a:t>
            </a:r>
            <a:endParaRPr lang="zh-CN" altLang="zh-CN" sz="2200" b="0">
              <a:solidFill>
                <a:srgbClr val="000000"/>
              </a:solidFill>
              <a:cs typeface="Times New Roman" panose="02020603050405020304" pitchFamily="18" charset="0"/>
            </a:endParaRPr>
          </a:p>
        </p:txBody>
      </p:sp>
      <p:sp>
        <p:nvSpPr>
          <p:cNvPr id="9" name="矩形 8"/>
          <p:cNvSpPr/>
          <p:nvPr/>
        </p:nvSpPr>
        <p:spPr>
          <a:xfrm>
            <a:off x="5906444" y="3414546"/>
            <a:ext cx="466794" cy="430887"/>
          </a:xfrm>
          <a:prstGeom prst="rect">
            <a:avLst/>
          </a:prstGeom>
        </p:spPr>
        <p:txBody>
          <a:bodyPr wrap="none">
            <a:spAutoFit/>
          </a:bodyPr>
          <a:lstStyle/>
          <a:p>
            <a:r>
              <a:rPr lang="zh-CN" altLang="zh-CN" sz="2200" b="0">
                <a:solidFill>
                  <a:srgbClr val="000000"/>
                </a:solidFill>
                <a:ea typeface="楷体" panose="02010609060101010101" pitchFamily="49" charset="-122"/>
                <a:cs typeface="Times New Roman" panose="02020603050405020304" pitchFamily="18" charset="0"/>
              </a:rPr>
              <a:t>丙</a:t>
            </a:r>
            <a:endParaRPr lang="zh-CN" altLang="en-US" sz="2200" b="0"/>
          </a:p>
        </p:txBody>
      </p:sp>
      <p:sp>
        <p:nvSpPr>
          <p:cNvPr id="10" name="矩形 9"/>
          <p:cNvSpPr/>
          <p:nvPr/>
        </p:nvSpPr>
        <p:spPr>
          <a:xfrm>
            <a:off x="8134063" y="3537477"/>
            <a:ext cx="607859"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ea typeface="楷体" panose="02010609060101010101" pitchFamily="49" charset="-122"/>
                <a:cs typeface="Times New Roman" panose="02020603050405020304" pitchFamily="18" charset="0"/>
              </a:rPr>
              <a:t>图</a:t>
            </a:r>
            <a:r>
              <a:rPr lang="en-US" altLang="zh-CN" sz="2200" b="0">
                <a:solidFill>
                  <a:srgbClr val="000000"/>
                </a:solidFill>
                <a:cs typeface="Times New Roman" panose="02020603050405020304" pitchFamily="18" charset="0"/>
              </a:rPr>
              <a:t>2</a:t>
            </a:r>
            <a:endParaRPr lang="zh-CN" altLang="zh-CN" sz="2200" b="0">
              <a:solidFill>
                <a:srgbClr val="000000"/>
              </a:solidFill>
              <a:cs typeface="Times New Roman" panose="02020603050405020304" pitchFamily="18" charset="0"/>
            </a:endParaRPr>
          </a:p>
        </p:txBody>
      </p:sp>
      <p:sp>
        <p:nvSpPr>
          <p:cNvPr id="11" name="矩形 10"/>
          <p:cNvSpPr/>
          <p:nvPr/>
        </p:nvSpPr>
        <p:spPr>
          <a:xfrm>
            <a:off x="5426345" y="4006076"/>
            <a:ext cx="1454244" cy="600164"/>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7</a:t>
            </a:r>
            <a:r>
              <a:rPr lang="zh-CN" altLang="zh-CN" sz="2200" b="0">
                <a:solidFill>
                  <a:srgbClr val="000000"/>
                </a:solidFill>
                <a:cs typeface="Times New Roman" panose="02020603050405020304" pitchFamily="18" charset="0"/>
              </a:rPr>
              <a:t>题）</a:t>
            </a:r>
            <a:endParaRPr lang="zh-CN" altLang="zh-CN" sz="2200" b="0">
              <a:solidFill>
                <a:srgbClr val="000000"/>
              </a:solidFill>
              <a:cs typeface="Times New Roman" panose="02020603050405020304" pitchFamily="18" charset="0"/>
            </a:endParaRPr>
          </a:p>
        </p:txBody>
      </p:sp>
      <p:pic>
        <p:nvPicPr>
          <p:cNvPr id="12" name="图片 11"/>
          <p:cNvPicPr>
            <a:picLocks noChangeAspect="1"/>
          </p:cNvPicPr>
          <p:nvPr/>
        </p:nvPicPr>
        <p:blipFill>
          <a:blip r:embed="rId5"/>
          <a:stretch>
            <a:fillRect/>
          </a:stretch>
        </p:blipFill>
        <p:spPr>
          <a:xfrm>
            <a:off x="834529" y="704661"/>
            <a:ext cx="1717505" cy="396848"/>
          </a:xfrm>
          <a:prstGeom prst="rect">
            <a:avLst/>
          </a:prstGeom>
        </p:spPr>
      </p:pic>
      <p:sp>
        <p:nvSpPr>
          <p:cNvPr id="13" name="矩形 12"/>
          <p:cNvSpPr/>
          <p:nvPr/>
        </p:nvSpPr>
        <p:spPr>
          <a:xfrm>
            <a:off x="8775755" y="1531673"/>
            <a:ext cx="356188" cy="400110"/>
          </a:xfrm>
          <a:prstGeom prst="rect">
            <a:avLst/>
          </a:prstGeom>
        </p:spPr>
        <p:txBody>
          <a:bodyPr wrap="none">
            <a:spAutoFit/>
          </a:bodyPr>
          <a:lstStyle/>
          <a:p>
            <a:r>
              <a:rPr lang="en-US" altLang="zh-CN" sz="2000"/>
              <a:t>B</a:t>
            </a:r>
            <a:endParaRPr lang="zh-CN" altLang="en-US" sz="2000"/>
          </a:p>
        </p:txBody>
      </p:sp>
      <p:sp>
        <p:nvSpPr>
          <p:cNvPr id="14" name="矩形 13"/>
          <p:cNvSpPr/>
          <p:nvPr/>
        </p:nvSpPr>
        <p:spPr>
          <a:xfrm>
            <a:off x="4173968" y="3520967"/>
            <a:ext cx="601980" cy="598805"/>
          </a:xfrm>
          <a:prstGeom prst="rect">
            <a:avLst/>
          </a:prstGeom>
        </p:spPr>
        <p:txBody>
          <a:bodyPr wrap="none">
            <a:spAutoFit/>
          </a:bodyPr>
          <a:p>
            <a:pPr algn="just">
              <a:lnSpc>
                <a:spcPct val="150000"/>
              </a:lnSpc>
              <a:spcAft>
                <a:spcPts val="0"/>
              </a:spcAft>
              <a:tabLst>
                <a:tab pos="5941060" algn="l"/>
              </a:tabLst>
            </a:pPr>
            <a:r>
              <a:rPr lang="zh-CN" altLang="zh-CN" sz="2200" b="0">
                <a:solidFill>
                  <a:srgbClr val="000000"/>
                </a:solidFill>
                <a:ea typeface="楷体" panose="02010609060101010101" pitchFamily="49" charset="-122"/>
                <a:cs typeface="Times New Roman" panose="02020603050405020304" pitchFamily="18" charset="0"/>
              </a:rPr>
              <a:t>图</a:t>
            </a:r>
            <a:r>
              <a:rPr lang="en-US" altLang="zh-CN" sz="2200" b="0">
                <a:solidFill>
                  <a:srgbClr val="000000"/>
                </a:solidFill>
                <a:cs typeface="Times New Roman" panose="02020603050405020304" pitchFamily="18" charset="0"/>
              </a:rPr>
              <a:t>1</a:t>
            </a:r>
            <a:endParaRPr lang="zh-CN" altLang="zh-CN" sz="2200" b="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006016"/>
              </a:xfrm>
            </p:spPr>
            <p:txBody>
              <a:bodyPr/>
              <a:lstStyle/>
              <a:p>
                <a:pPr algn="dist" hangingPunct="0">
                  <a:lnSpc>
                    <a:spcPct val="140000"/>
                  </a:lnSpc>
                  <a:spcAft>
                    <a:spcPts val="0"/>
                  </a:spcAft>
                </a:pPr>
                <a:r>
                  <a:rPr lang="en-US" altLang="zh-CN" sz="220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用相同的加热装置对液体加热，加热时间的长短反映了不同物质吸热的多少，则加热相同时间时，</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吸收热量相等，故</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错误；在液体质量相等、吸收的热量也相同（</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加热</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endParaRPr lang="en-US"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hangingPunct="0">
                  <a:lnSpc>
                    <a:spcPct val="100000"/>
                  </a:lnSpc>
                  <a:spcAft>
                    <a:spcPts val="0"/>
                  </a:spcAft>
                </a:pP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）时，由题图</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升高的温度为</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升高的温度为</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，由公式</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200" i="1">
                            <a:solidFill>
                              <a:srgbClr val="000000"/>
                            </a:solidFill>
                            <a:latin typeface="Times New Roman" panose="02020603050405020304" pitchFamily="18" charset="0"/>
                            <a:ea typeface="宋体" panose="02010600030101010101" pitchFamily="2" charset="-122"/>
                          </a:rPr>
                          <m:t>Q</m:t>
                        </m:r>
                        <m:r>
                          <m:rPr>
                            <m:nor/>
                          </m:rPr>
                          <a:rPr lang="zh-CN" altLang="en-US"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吸</m:t>
                        </m:r>
                      </m:num>
                      <m:den>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𝑚</m:t>
                        </m:r>
                        <m:r>
                          <m:rPr>
                            <m:sty m:val="p"/>
                          </m:rP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Δ</m:t>
                        </m:r>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den>
                    </m:f>
                  </m:oMath>
                </a14:m>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a:t>
                </a:r>
                <a:endPar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40000"/>
                  </a:lnSpc>
                  <a:spcAft>
                    <a:spcPts val="0"/>
                  </a:spcAf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的比热容之比为</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正确；比较不同燃料的</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热值</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，应该控制燃料的质量相等、种类不同，被加热液体的种类、质量相同，所以应选择甲、乙两图的装置进行实验，故</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错误；由题图</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升高相同的温度，加热</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的时间长，则</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吸收的热量多，故</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006016"/>
              </a:xfrm>
              <a:blipFill rotWithShape="1">
                <a:blip r:embed="rId1"/>
                <a:stretch>
                  <a:fillRect l="-2" t="-21" r="1" b="18"/>
                </a:stretch>
              </a:blipFill>
            </p:spPr>
            <p:txBody>
              <a:bodyPr/>
              <a:lstStyle/>
              <a:p>
                <a:r>
                  <a:rPr lang="zh-CN" altLang="en-US">
                    <a:noFill/>
                  </a:rPr>
                  <a:t> </a:t>
                </a:r>
              </a:p>
            </p:txBody>
          </p:sp>
        </mc:Fallback>
      </mc:AlternateContent>
      <p:pic>
        <p:nvPicPr>
          <p:cNvPr id="3" name="as22.jpg" descr="id:2147495512;FounderCES"/>
          <p:cNvPicPr/>
          <p:nvPr/>
        </p:nvPicPr>
        <p:blipFill>
          <a:blip r:embed="rId2"/>
          <a:stretch>
            <a:fillRect/>
          </a:stretch>
        </p:blipFill>
        <p:spPr>
          <a:xfrm>
            <a:off x="2257385" y="3717032"/>
            <a:ext cx="1362997" cy="1569761"/>
          </a:xfrm>
          <a:prstGeom prst="rect">
            <a:avLst/>
          </a:prstGeom>
        </p:spPr>
      </p:pic>
      <p:pic>
        <p:nvPicPr>
          <p:cNvPr id="4" name="as23.jpg" descr="id:2147495519;FounderCES"/>
          <p:cNvPicPr/>
          <p:nvPr/>
        </p:nvPicPr>
        <p:blipFill>
          <a:blip r:embed="rId3"/>
          <a:stretch>
            <a:fillRect/>
          </a:stretch>
        </p:blipFill>
        <p:spPr>
          <a:xfrm>
            <a:off x="3951711" y="3833930"/>
            <a:ext cx="1361969" cy="1504955"/>
          </a:xfrm>
          <a:prstGeom prst="rect">
            <a:avLst/>
          </a:prstGeom>
        </p:spPr>
      </p:pic>
      <p:pic>
        <p:nvPicPr>
          <p:cNvPr id="5" name="as24.jpg" descr="id:2147495526;FounderCES"/>
          <p:cNvPicPr/>
          <p:nvPr/>
        </p:nvPicPr>
        <p:blipFill>
          <a:blip r:embed="rId4"/>
          <a:stretch>
            <a:fillRect/>
          </a:stretch>
        </p:blipFill>
        <p:spPr>
          <a:xfrm>
            <a:off x="5701572" y="3808727"/>
            <a:ext cx="1365055" cy="1555360"/>
          </a:xfrm>
          <a:prstGeom prst="rect">
            <a:avLst/>
          </a:prstGeom>
        </p:spPr>
      </p:pic>
      <p:pic>
        <p:nvPicPr>
          <p:cNvPr id="6" name="as25.jpg" descr="id:2147495533;FounderCES"/>
          <p:cNvPicPr/>
          <p:nvPr/>
        </p:nvPicPr>
        <p:blipFill>
          <a:blip r:embed="rId5"/>
          <a:stretch>
            <a:fillRect/>
          </a:stretch>
        </p:blipFill>
        <p:spPr>
          <a:xfrm>
            <a:off x="7792388" y="3912974"/>
            <a:ext cx="2132448" cy="1436034"/>
          </a:xfrm>
          <a:prstGeom prst="rect">
            <a:avLst/>
          </a:prstGeom>
        </p:spPr>
      </p:pic>
      <p:sp>
        <p:nvSpPr>
          <p:cNvPr id="7" name="矩形 6"/>
          <p:cNvSpPr/>
          <p:nvPr/>
        </p:nvSpPr>
        <p:spPr>
          <a:xfrm>
            <a:off x="2542354" y="5313551"/>
            <a:ext cx="466794"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ea typeface="楷体" panose="02010609060101010101" pitchFamily="49" charset="-122"/>
                <a:cs typeface="Times New Roman" panose="02020603050405020304" pitchFamily="18" charset="0"/>
              </a:rPr>
              <a:t>甲</a:t>
            </a:r>
            <a:endParaRPr lang="zh-CN" altLang="zh-CN" sz="2200" b="0">
              <a:solidFill>
                <a:srgbClr val="000000"/>
              </a:solidFill>
              <a:cs typeface="Times New Roman" panose="02020603050405020304" pitchFamily="18" charset="0"/>
            </a:endParaRPr>
          </a:p>
        </p:txBody>
      </p:sp>
      <p:sp>
        <p:nvSpPr>
          <p:cNvPr id="8" name="矩形 7"/>
          <p:cNvSpPr/>
          <p:nvPr/>
        </p:nvSpPr>
        <p:spPr>
          <a:xfrm>
            <a:off x="4043975" y="5331939"/>
            <a:ext cx="466794" cy="600164"/>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ea typeface="楷体" panose="02010609060101010101" pitchFamily="49" charset="-122"/>
                <a:cs typeface="Times New Roman" panose="02020603050405020304" pitchFamily="18" charset="0"/>
              </a:rPr>
              <a:t>乙</a:t>
            </a:r>
            <a:endParaRPr lang="zh-CN" altLang="zh-CN" sz="2200" b="0">
              <a:solidFill>
                <a:srgbClr val="000000"/>
              </a:solidFill>
              <a:cs typeface="Times New Roman" panose="02020603050405020304" pitchFamily="18" charset="0"/>
            </a:endParaRPr>
          </a:p>
        </p:txBody>
      </p:sp>
      <p:sp>
        <p:nvSpPr>
          <p:cNvPr id="9" name="矩形 8"/>
          <p:cNvSpPr/>
          <p:nvPr/>
        </p:nvSpPr>
        <p:spPr>
          <a:xfrm>
            <a:off x="5906444" y="5441342"/>
            <a:ext cx="466794" cy="430887"/>
          </a:xfrm>
          <a:prstGeom prst="rect">
            <a:avLst/>
          </a:prstGeom>
        </p:spPr>
        <p:txBody>
          <a:bodyPr wrap="none">
            <a:spAutoFit/>
          </a:bodyPr>
          <a:lstStyle/>
          <a:p>
            <a:r>
              <a:rPr lang="zh-CN" altLang="zh-CN" sz="2200" b="0">
                <a:solidFill>
                  <a:srgbClr val="000000"/>
                </a:solidFill>
                <a:ea typeface="楷体" panose="02010609060101010101" pitchFamily="49" charset="-122"/>
                <a:cs typeface="Times New Roman" panose="02020603050405020304" pitchFamily="18" charset="0"/>
              </a:rPr>
              <a:t>丙</a:t>
            </a:r>
            <a:endParaRPr lang="zh-CN" altLang="en-US" sz="2200" b="0"/>
          </a:p>
        </p:txBody>
      </p:sp>
      <p:sp>
        <p:nvSpPr>
          <p:cNvPr id="10" name="矩形 9"/>
          <p:cNvSpPr/>
          <p:nvPr/>
        </p:nvSpPr>
        <p:spPr>
          <a:xfrm>
            <a:off x="8134063" y="5564273"/>
            <a:ext cx="607859"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ea typeface="楷体" panose="02010609060101010101" pitchFamily="49" charset="-122"/>
                <a:cs typeface="Times New Roman" panose="02020603050405020304" pitchFamily="18" charset="0"/>
              </a:rPr>
              <a:t>图</a:t>
            </a:r>
            <a:r>
              <a:rPr lang="en-US" altLang="zh-CN" sz="2200" b="0">
                <a:solidFill>
                  <a:srgbClr val="000000"/>
                </a:solidFill>
                <a:cs typeface="Times New Roman" panose="02020603050405020304" pitchFamily="18" charset="0"/>
              </a:rPr>
              <a:t>2</a:t>
            </a:r>
            <a:endParaRPr lang="zh-CN" altLang="zh-CN" sz="2200" b="0">
              <a:solidFill>
                <a:srgbClr val="000000"/>
              </a:solidFill>
              <a:cs typeface="Times New Roman" panose="02020603050405020304" pitchFamily="18" charset="0"/>
            </a:endParaRPr>
          </a:p>
        </p:txBody>
      </p:sp>
      <p:sp>
        <p:nvSpPr>
          <p:cNvPr id="11" name="矩形 10"/>
          <p:cNvSpPr/>
          <p:nvPr/>
        </p:nvSpPr>
        <p:spPr>
          <a:xfrm>
            <a:off x="5426345" y="6032872"/>
            <a:ext cx="1454244" cy="600164"/>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7</a:t>
            </a:r>
            <a:r>
              <a:rPr lang="zh-CN" altLang="zh-CN" sz="2200" b="0">
                <a:solidFill>
                  <a:srgbClr val="000000"/>
                </a:solidFill>
                <a:cs typeface="Times New Roman" panose="02020603050405020304" pitchFamily="18" charset="0"/>
              </a:rPr>
              <a:t>题）</a:t>
            </a:r>
            <a:endParaRPr lang="zh-CN" altLang="zh-CN" sz="2200" b="0">
              <a:solidFill>
                <a:srgbClr val="000000"/>
              </a:solidFill>
              <a:cs typeface="Times New Roman" panose="02020603050405020304" pitchFamily="18" charset="0"/>
            </a:endParaRPr>
          </a:p>
        </p:txBody>
      </p:sp>
      <p:sp>
        <p:nvSpPr>
          <p:cNvPr id="14" name="矩形 13"/>
          <p:cNvSpPr/>
          <p:nvPr/>
        </p:nvSpPr>
        <p:spPr>
          <a:xfrm>
            <a:off x="4173968" y="5601862"/>
            <a:ext cx="601980" cy="598805"/>
          </a:xfrm>
          <a:prstGeom prst="rect">
            <a:avLst/>
          </a:prstGeom>
        </p:spPr>
        <p:txBody>
          <a:bodyPr wrap="none">
            <a:spAutoFit/>
          </a:bodyPr>
          <a:p>
            <a:pPr algn="just">
              <a:lnSpc>
                <a:spcPct val="150000"/>
              </a:lnSpc>
              <a:spcAft>
                <a:spcPts val="0"/>
              </a:spcAft>
              <a:tabLst>
                <a:tab pos="5941060" algn="l"/>
              </a:tabLst>
            </a:pPr>
            <a:r>
              <a:rPr lang="zh-CN" altLang="zh-CN" sz="2200" b="0">
                <a:solidFill>
                  <a:srgbClr val="000000"/>
                </a:solidFill>
                <a:ea typeface="楷体" panose="02010609060101010101" pitchFamily="49" charset="-122"/>
                <a:cs typeface="Times New Roman" panose="02020603050405020304" pitchFamily="18" charset="0"/>
              </a:rPr>
              <a:t>图</a:t>
            </a:r>
            <a:r>
              <a:rPr lang="en-US" altLang="zh-CN" sz="2200" b="0">
                <a:solidFill>
                  <a:srgbClr val="000000"/>
                </a:solidFill>
                <a:cs typeface="Times New Roman" panose="02020603050405020304" pitchFamily="18" charset="0"/>
              </a:rPr>
              <a:t>1</a:t>
            </a:r>
            <a:endParaRPr lang="zh-CN" altLang="zh-CN" sz="2200" b="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一台四冲程汽油机，运行时每分钟完成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4 000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个冲程，每个做功冲程消耗</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汽油（</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汽油的热值为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），各种能量损耗大致为气缸散热损失占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％，废气带走的能量占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％，摩擦等能量损耗占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％，则这台汽油机正常运行时每分钟对外</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做功</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，效率为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每分钟输出有用功</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78582" y="2492896"/>
            <a:ext cx="877163" cy="461665"/>
          </a:xfrm>
          <a:prstGeom prst="rect">
            <a:avLst/>
          </a:prstGeom>
        </p:spPr>
        <p:txBody>
          <a:bodyPr wrap="none">
            <a:spAutoFit/>
          </a:bodyPr>
          <a:lstStyle/>
          <a:p>
            <a:r>
              <a:rPr lang="en-US" altLang="zh-CN" sz="2400"/>
              <a:t>1 000</a:t>
            </a:r>
            <a:endParaRPr lang="zh-CN" altLang="en-US"/>
          </a:p>
        </p:txBody>
      </p:sp>
      <p:sp>
        <p:nvSpPr>
          <p:cNvPr id="4" name="矩形 3"/>
          <p:cNvSpPr/>
          <p:nvPr/>
        </p:nvSpPr>
        <p:spPr>
          <a:xfrm>
            <a:off x="2952732" y="2463279"/>
            <a:ext cx="801823" cy="461665"/>
          </a:xfrm>
          <a:prstGeom prst="rect">
            <a:avLst/>
          </a:prstGeom>
        </p:spPr>
        <p:txBody>
          <a:bodyPr wrap="none">
            <a:spAutoFit/>
          </a:bodyPr>
          <a:lstStyle/>
          <a:p>
            <a:r>
              <a:rPr lang="en-US" altLang="zh-CN" sz="2400"/>
              <a:t>25</a:t>
            </a:r>
            <a:r>
              <a:rPr lang="zh-CN" altLang="zh-CN" sz="2400">
                <a:cs typeface="Times New Roman" panose="02020603050405020304" pitchFamily="18" charset="0"/>
              </a:rPr>
              <a:t>％</a:t>
            </a:r>
            <a:endParaRPr lang="zh-CN" altLang="en-US"/>
          </a:p>
        </p:txBody>
      </p:sp>
      <p:sp>
        <p:nvSpPr>
          <p:cNvPr id="5" name="矩形 4"/>
          <p:cNvSpPr/>
          <p:nvPr/>
        </p:nvSpPr>
        <p:spPr>
          <a:xfrm>
            <a:off x="6556132" y="2463279"/>
            <a:ext cx="1443024" cy="461665"/>
          </a:xfrm>
          <a:prstGeom prst="rect">
            <a:avLst/>
          </a:prstGeom>
        </p:spPr>
        <p:txBody>
          <a:bodyPr wrap="none">
            <a:spAutoFit/>
          </a:bodyPr>
          <a:lstStyle/>
          <a:p>
            <a:r>
              <a:rPr lang="en-US" altLang="zh-CN" sz="2400"/>
              <a:t>5.75</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7</a:t>
            </a:r>
            <a:endParaRPr lang="zh-CN" altLang="en-US"/>
          </a:p>
        </p:txBody>
      </p:sp>
      <mc:AlternateContent xmlns:mc="http://schemas.openxmlformats.org/markup-compatibility/2006">
        <mc:Choice xmlns:a14="http://schemas.microsoft.com/office/drawing/2010/main" Requires="a14">
          <p:sp>
            <p:nvSpPr>
              <p:cNvPr id="6" name="内容占位符 1"/>
              <p:cNvSpPr txBox="1"/>
              <p:nvPr/>
            </p:nvSpPr>
            <p:spPr bwMode="auto">
              <a:xfrm>
                <a:off x="360854" y="2916318"/>
                <a:ext cx="11485848" cy="3488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因汽油机完成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个工作循环有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个冲程，飞轮转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转，对外做功</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次，所以，</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汽油</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lnSpc>
                    <a:spcPct val="120000"/>
                  </a:lnSpc>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行时每分钟对外做功</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4 000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次；汽油机正常运行时的效率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％；由每个做功冲程消耗</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汽油可得，每分钟消耗汽油的质量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5 000 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，汽油完全燃烧释放的热量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kg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，则每分钟输出有用功</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5.75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60854" y="2916318"/>
                <a:ext cx="11485848" cy="3488199"/>
              </a:xfrm>
              <a:prstGeom prst="rect">
                <a:avLst/>
              </a:prstGeom>
              <a:blipFill rotWithShape="1">
                <a:blip r:embed="rId1"/>
                <a:stretch>
                  <a:fillRect l="-2" t="-11" r="1" b="1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2840"/>
            <a:ext cx="11485848" cy="3415030"/>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梦源黑体 CN W7"/>
                <a:cs typeface="Times New Roman" panose="02020603050405020304" pitchFamily="18" charset="0"/>
              </a:rPr>
              <a:t>                                  </a:t>
            </a:r>
            <a:r>
              <a:rPr lang="en-US" altLang="zh-CN" smtClean="0">
                <a:solidFill>
                  <a:srgbClr val="000000"/>
                </a:solidFill>
                <a:latin typeface="Times New Roman" panose="02020603050405020304" pitchFamily="18" charset="0"/>
                <a:ea typeface="梦源黑体 CN W7"/>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全球汽车保有量在迅速增长，截至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年，全球处于使用状态的汽车数量已突破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设汽车的燃油为汽油，每辆汽车每年耗油约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 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，若不计热量损失，这些燃料完全燃烧可供</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的水温度升高</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；汽车内燃机的效率平均值取</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％，如果能把内燃机的效率提高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％，全球每年可以</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节约</a:t>
            </a:r>
            <a:r>
              <a:rPr lang="en-US" altLang="zh-CN" u="sng"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chemeClr val="bg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燃油，从而减小全球的碳排放，为环保作出贡献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已知水的比热容为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汽油的热值为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J/kg</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749362" y="1607814"/>
            <a:ext cx="3341566" cy="402170"/>
          </a:xfrm>
          <a:prstGeom prst="rect">
            <a:avLst/>
          </a:prstGeom>
        </p:spPr>
      </p:pic>
      <p:sp>
        <p:nvSpPr>
          <p:cNvPr id="4" name="矩形 3"/>
          <p:cNvSpPr/>
          <p:nvPr/>
        </p:nvSpPr>
        <p:spPr>
          <a:xfrm>
            <a:off x="9047534" y="2623552"/>
            <a:ext cx="492443" cy="461665"/>
          </a:xfrm>
          <a:prstGeom prst="rect">
            <a:avLst/>
          </a:prstGeom>
        </p:spPr>
        <p:txBody>
          <a:bodyPr wrap="none">
            <a:spAutoFit/>
          </a:bodyPr>
          <a:lstStyle/>
          <a:p>
            <a:r>
              <a:rPr lang="en-US" altLang="zh-CN" sz="2400"/>
              <a:t>23</a:t>
            </a:r>
            <a:endParaRPr lang="zh-CN" altLang="en-US"/>
          </a:p>
        </p:txBody>
      </p:sp>
      <p:sp>
        <p:nvSpPr>
          <p:cNvPr id="5" name="矩形 4"/>
          <p:cNvSpPr/>
          <p:nvPr/>
        </p:nvSpPr>
        <p:spPr>
          <a:xfrm>
            <a:off x="10343678" y="3182202"/>
            <a:ext cx="1391728" cy="461665"/>
          </a:xfrm>
          <a:prstGeom prst="rect">
            <a:avLst/>
          </a:prstGeom>
        </p:spPr>
        <p:txBody>
          <a:bodyPr wrap="none">
            <a:spAutoFit/>
          </a:bodyPr>
          <a:lstStyle/>
          <a:p>
            <a:r>
              <a:rPr lang="en-US" altLang="zh-CN" sz="2400"/>
              <a:t>6.8</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10</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119940"/>
                <a:ext cx="11485848" cy="4541308"/>
              </a:xfrm>
            </p:spPr>
            <p:txBody>
              <a:bodyPr/>
              <a:lstStyle/>
              <a:p>
                <a:pPr algn="dist"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由题可知，这些汽油完全燃烧放出的热量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9.66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；由题可知，不计热量损失，水吸收的热量为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9.66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可得水升高的温度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吸</m:t>
                        </m:r>
                      </m:num>
                      <m:den>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c</m:t>
                        </m:r>
                        <m:r>
                          <m:rPr>
                            <m:nor/>
                          </m:rPr>
                          <a:rPr lang="zh-CN" altLang="en-US"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水</m:t>
                        </m:r>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m:t>
                        </m:r>
                        <m:r>
                          <m:rPr>
                            <m:nor/>
                          </m:rPr>
                          <a:rPr lang="zh-CN" altLang="en-US"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水</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9</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66</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10</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r>
                          <m:rPr>
                            <m:nor/>
                          </m:rPr>
                          <a:rPr lang="en-US" altLang="zh-CN">
                            <a:solidFill>
                              <a:srgbClr val="000000"/>
                            </a:solidFill>
                            <a:latin typeface="+mj-lt"/>
                            <a:ea typeface="宋体" panose="02010600030101010101" pitchFamily="2" charset="-122"/>
                            <a:cs typeface="Times New Roman" panose="020206030504050203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kg</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kg</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做有用功为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，内燃机效率提高后为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％，效率提高后每辆汽车每年所需燃油量为</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63</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kg</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𝑞</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𝑞</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31</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2.032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kg</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2.032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，每辆车每年节约燃油为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 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2.032 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0.068 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，全球每年节约燃油为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0.068 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i="1" baseline="-25000">
                  <a:solidFill>
                    <a:srgbClr val="000000"/>
                  </a:solidFill>
                  <a:effectLst/>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119940"/>
                <a:ext cx="11485848" cy="4541308"/>
              </a:xfrm>
              <a:blipFill rotWithShape="1">
                <a:blip r:embed="rId1"/>
                <a:stretch>
                  <a:fillRect l="-2" t="-681" r="1" b="5"/>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湖北黄冈期中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）小文家新装的天然气热水器如图所示</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的铭牌如下表，国家规定能效等级为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级的热水器，其热效率</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值</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小文想通过洗澡来估测一下这款燃气热水器的能效</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是否达标，于是他将燃气热水器的温度</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设定在</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水从热</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941060" algn="l"/>
              </a:tabLs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器流出的温度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），他家所用的花洒出水量为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kg/min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，洗澡用</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，洗澡前后查看燃气表上显示的余气量分别为</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165.5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165.3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已知进入热水器的冷水温度为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天然气的热值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29.jpg" descr="id:2147495561;FounderCES"/>
          <p:cNvPicPr/>
          <p:nvPr/>
        </p:nvPicPr>
        <p:blipFill>
          <a:blip r:embed="rId1"/>
          <a:stretch>
            <a:fillRect/>
          </a:stretch>
        </p:blipFill>
        <p:spPr>
          <a:xfrm>
            <a:off x="9382511" y="908720"/>
            <a:ext cx="2448272" cy="2568195"/>
          </a:xfrm>
          <a:prstGeom prst="rect">
            <a:avLst/>
          </a:prstGeom>
        </p:spPr>
      </p:pic>
      <p:sp>
        <p:nvSpPr>
          <p:cNvPr id="4" name="矩形 3"/>
          <p:cNvSpPr/>
          <p:nvPr/>
        </p:nvSpPr>
        <p:spPr>
          <a:xfrm>
            <a:off x="9744872" y="3476915"/>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graphicFrame>
        <p:nvGraphicFramePr>
          <p:cNvPr id="5" name="表格 4"/>
          <p:cNvGraphicFramePr>
            <a:graphicFrameLocks noGrp="1"/>
          </p:cNvGraphicFramePr>
          <p:nvPr/>
        </p:nvGraphicFramePr>
        <p:xfrm>
          <a:off x="478581" y="4752260"/>
          <a:ext cx="11305257" cy="1097280"/>
        </p:xfrm>
        <a:graphic>
          <a:graphicData uri="http://schemas.openxmlformats.org/drawingml/2006/table">
            <a:tbl>
              <a:tblPr firstRow="1" firstCol="1" bandRow="1"/>
              <a:tblGrid>
                <a:gridCol w="1655090"/>
                <a:gridCol w="1392807"/>
                <a:gridCol w="3396099"/>
                <a:gridCol w="1652829"/>
                <a:gridCol w="1304627"/>
                <a:gridCol w="1903805"/>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型号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气源</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额定产热水能力</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能效等级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净重量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容积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XDFZNO1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天然气</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kg/min</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38</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kg</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66016"/>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）消耗的天然气完全燃烧放出的热量</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29.jpg" descr="id:2147495561;FounderCES"/>
          <p:cNvPicPr/>
          <p:nvPr/>
        </p:nvPicPr>
        <p:blipFill>
          <a:blip r:embed="rId1"/>
          <a:stretch>
            <a:fillRect/>
          </a:stretch>
        </p:blipFill>
        <p:spPr>
          <a:xfrm>
            <a:off x="8613165" y="1580701"/>
            <a:ext cx="2448272" cy="2568195"/>
          </a:xfrm>
          <a:prstGeom prst="rect">
            <a:avLst/>
          </a:prstGeom>
        </p:spPr>
      </p:pic>
      <p:sp>
        <p:nvSpPr>
          <p:cNvPr id="4" name="矩形 3"/>
          <p:cNvSpPr/>
          <p:nvPr/>
        </p:nvSpPr>
        <p:spPr>
          <a:xfrm>
            <a:off x="8975526" y="4148896"/>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10</a:t>
            </a:r>
            <a:r>
              <a:rPr lang="zh-CN" altLang="zh-CN" sz="2400" b="0" dirty="0">
                <a:solidFill>
                  <a:srgbClr val="000000"/>
                </a:solidFill>
                <a:cs typeface="Times New Roman" panose="02020603050405020304" pitchFamily="18" charset="0"/>
              </a:rPr>
              <a:t>题）</a:t>
            </a:r>
            <a:endParaRPr lang="zh-CN" altLang="zh-CN" sz="1200" b="0" dirty="0">
              <a:solidFill>
                <a:srgbClr val="000000"/>
              </a:solidFill>
              <a:cs typeface="Times New Roman" panose="02020603050405020304" pitchFamily="18" charset="0"/>
            </a:endParaRPr>
          </a:p>
        </p:txBody>
      </p:sp>
      <p:sp>
        <p:nvSpPr>
          <p:cNvPr id="5" name="矩形 4"/>
          <p:cNvSpPr/>
          <p:nvPr/>
        </p:nvSpPr>
        <p:spPr>
          <a:xfrm>
            <a:off x="550590" y="2042264"/>
            <a:ext cx="1519968" cy="576248"/>
          </a:xfrm>
          <a:prstGeom prst="rect">
            <a:avLst/>
          </a:prstGeom>
        </p:spPr>
        <p:txBody>
          <a:bodyPr wrap="none">
            <a:spAutoFit/>
          </a:bodyPr>
          <a:lstStyle/>
          <a:p>
            <a:pPr>
              <a:lnSpc>
                <a:spcPct val="150000"/>
              </a:lnSpc>
            </a:pPr>
            <a:r>
              <a:rPr lang="en-US" altLang="zh-CN" sz="2400" dirty="0"/>
              <a:t>1.4</a:t>
            </a:r>
            <a:r>
              <a:rPr lang="en-US" altLang="zh-CN" sz="2400" dirty="0">
                <a:latin typeface="宋体" panose="02010600030101010101" pitchFamily="2" charset="-122"/>
                <a:cs typeface="Times New Roman" panose="02020603050405020304" pitchFamily="18" charset="0"/>
              </a:rPr>
              <a:t>×</a:t>
            </a:r>
            <a:r>
              <a:rPr lang="en-US" altLang="zh-CN" sz="2400" dirty="0"/>
              <a:t>10</a:t>
            </a:r>
            <a:r>
              <a:rPr lang="en-US" altLang="zh-CN" sz="2400" baseline="30000" dirty="0"/>
              <a:t>7</a:t>
            </a:r>
            <a:r>
              <a:rPr lang="en-US" altLang="zh-CN" sz="2400" dirty="0"/>
              <a:t> J</a:t>
            </a:r>
            <a:endParaRPr lang="zh-CN" altLang="en-US" dirty="0"/>
          </a:p>
        </p:txBody>
      </p:sp>
      <p:sp>
        <p:nvSpPr>
          <p:cNvPr id="6" name="内容占位符 1"/>
          <p:cNvSpPr txBox="1"/>
          <p:nvPr/>
        </p:nvSpPr>
        <p:spPr bwMode="auto">
          <a:xfrm>
            <a:off x="360854" y="2636728"/>
            <a:ext cx="8252311"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smtClean="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由洗澡前后燃气表显示的余气量可得，消耗天然气的体积</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165.5 m</a:t>
            </a:r>
            <a:r>
              <a:rPr lang="en-US" altLang="zh-CN"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165.3 m</a:t>
            </a:r>
            <a:r>
              <a:rPr lang="en-US" altLang="zh-CN"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m</a:t>
            </a:r>
            <a:r>
              <a:rPr lang="en-US" altLang="zh-CN"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，所以消耗的天然气完全燃烧放出的热量</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Vq</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m</a:t>
            </a:r>
            <a:r>
              <a:rPr lang="en-US" altLang="zh-CN"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J/m</a:t>
            </a:r>
            <a:r>
              <a:rPr lang="en-US" altLang="zh-CN"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23555"/>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）通过计算判定该款热水器能效等级是否达标</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29.jpg" descr="id:2147495561;FounderCES"/>
          <p:cNvPicPr/>
          <p:nvPr/>
        </p:nvPicPr>
        <p:blipFill>
          <a:blip r:embed="rId1"/>
          <a:stretch>
            <a:fillRect/>
          </a:stretch>
        </p:blipFill>
        <p:spPr>
          <a:xfrm>
            <a:off x="9391137" y="1210248"/>
            <a:ext cx="2448272" cy="2568195"/>
          </a:xfrm>
          <a:prstGeom prst="rect">
            <a:avLst/>
          </a:prstGeom>
        </p:spPr>
      </p:pic>
      <p:sp>
        <p:nvSpPr>
          <p:cNvPr id="4" name="矩形 3"/>
          <p:cNvSpPr/>
          <p:nvPr/>
        </p:nvSpPr>
        <p:spPr>
          <a:xfrm>
            <a:off x="9753498" y="3778443"/>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478582" y="1599803"/>
            <a:ext cx="3587842" cy="576248"/>
          </a:xfrm>
          <a:prstGeom prst="rect">
            <a:avLst/>
          </a:prstGeom>
        </p:spPr>
        <p:txBody>
          <a:bodyPr wrap="none">
            <a:spAutoFit/>
          </a:bodyPr>
          <a:lstStyle/>
          <a:p>
            <a:pPr>
              <a:lnSpc>
                <a:spcPct val="150000"/>
              </a:lnSpc>
            </a:pPr>
            <a:r>
              <a:rPr lang="zh-CN" altLang="zh-CN" sz="2400" dirty="0">
                <a:cs typeface="Times New Roman" panose="02020603050405020304" pitchFamily="18" charset="0"/>
              </a:rPr>
              <a:t>该款热水器能效等级达标</a:t>
            </a:r>
            <a:endParaRPr lang="zh-CN" altLang="en-US" dirty="0"/>
          </a:p>
        </p:txBody>
      </p:sp>
      <mc:AlternateContent xmlns:mc="http://schemas.openxmlformats.org/markup-compatibility/2006">
        <mc:Choice xmlns:a14="http://schemas.microsoft.com/office/drawing/2010/main" Requires="a14">
          <p:sp>
            <p:nvSpPr>
              <p:cNvPr id="6" name="内容占位符 2"/>
              <p:cNvSpPr txBox="1"/>
              <p:nvPr/>
            </p:nvSpPr>
            <p:spPr bwMode="auto">
              <a:xfrm>
                <a:off x="403984" y="2194267"/>
                <a:ext cx="9003590" cy="3106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洗澡所用水的质量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kg</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min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 kg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，水吸收的热量</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 kg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1.323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；热水器的热效率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吸</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en-US"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放</m:t>
                        </m:r>
                      </m:den>
                    </m:f>
                  </m:oMath>
                </a14:m>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323</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7</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7</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den>
                    </m:f>
                  </m:oMath>
                </a14:m>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94.5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％，因此该款热水器能效等级达标</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2"/>
              <p:cNvSpPr txBox="1">
                <a:spLocks noRot="1" noChangeAspect="1" noMove="1" noResize="1" noEditPoints="1" noAdjustHandles="1" noChangeArrowheads="1" noChangeShapeType="1" noTextEdit="1"/>
              </p:cNvSpPr>
              <p:nvPr/>
            </p:nvSpPr>
            <p:spPr bwMode="auto">
              <a:xfrm>
                <a:off x="403984" y="2194267"/>
                <a:ext cx="9003590" cy="3106941"/>
              </a:xfrm>
              <a:prstGeom prst="rect">
                <a:avLst/>
              </a:prstGeom>
              <a:blipFill rotWithShape="1">
                <a:blip r:embed="rId2"/>
                <a:stretch>
                  <a:fillRect l="-1" t="-11" r="1" b="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054646" y="2230742"/>
            <a:ext cx="10792056" cy="1684244"/>
          </a:xfrm>
        </p:spPr>
        <p:txBody>
          <a:bodyPr/>
          <a:lstStyle/>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能说明热值和热机效率的概念</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能说明影响热机效率高低的主要因素有哪些</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smtClean="0">
                <a:solidFill>
                  <a:srgbClr val="000000"/>
                </a:solidFill>
                <a:latin typeface="Times New Roman" panose="02020603050405020304" pitchFamily="18" charset="0"/>
                <a:ea typeface="宋体" panose="02010600030101010101" pitchFamily="2" charset="-122"/>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能区分热值和比热容</a:t>
            </a:r>
            <a:r>
              <a:rPr lang="en-US" altLang="zh-CN" dirty="0">
                <a:solidFill>
                  <a:srgbClr val="000000"/>
                </a:solidFill>
                <a:latin typeface="宋体" panose="02010600030101010101" pitchFamily="2" charset="-122"/>
                <a:cs typeface="Times New Roman" panose="02020603050405020304" pitchFamily="18" charset="0"/>
              </a:rPr>
              <a:t>.</a:t>
            </a:r>
            <a:endParaRPr lang="zh-CN" altLang="en-US" dirty="0"/>
          </a:p>
        </p:txBody>
      </p:sp>
      <p:pic>
        <p:nvPicPr>
          <p:cNvPr id="3" name="提优目标BT.eps"/>
          <p:cNvPicPr/>
          <p:nvPr/>
        </p:nvPicPr>
        <p:blipFill>
          <a:blip r:embed="rId1"/>
          <a:stretch>
            <a:fillRect/>
          </a:stretch>
        </p:blipFill>
        <p:spPr>
          <a:xfrm>
            <a:off x="377090" y="2453868"/>
            <a:ext cx="644910" cy="1349568"/>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）该款热水器额定产热水能力是指每分钟最多让</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的水升高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当水的初温和出水量与小文测试时相同，求从热水器中流出的水能达到的最高温度</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29.jpg" descr="id:2147495561;FounderCES"/>
          <p:cNvPicPr/>
          <p:nvPr/>
        </p:nvPicPr>
        <p:blipFill>
          <a:blip r:embed="rId1"/>
          <a:stretch>
            <a:fillRect/>
          </a:stretch>
        </p:blipFill>
        <p:spPr>
          <a:xfrm>
            <a:off x="9398430" y="2060848"/>
            <a:ext cx="2448272" cy="2568195"/>
          </a:xfrm>
          <a:prstGeom prst="rect">
            <a:avLst/>
          </a:prstGeom>
        </p:spPr>
      </p:pic>
      <p:sp>
        <p:nvSpPr>
          <p:cNvPr id="4" name="矩形 3"/>
          <p:cNvSpPr/>
          <p:nvPr/>
        </p:nvSpPr>
        <p:spPr>
          <a:xfrm>
            <a:off x="9760791" y="4629043"/>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478582" y="1831191"/>
            <a:ext cx="878767" cy="646331"/>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55 </a:t>
            </a:r>
            <a:r>
              <a:rPr lang="en-US" altLang="zh-CN" sz="2400">
                <a:latin typeface="宋体" panose="02010600030101010101" pitchFamily="2" charset="-122"/>
                <a:cs typeface="Times New Roman" panose="02020603050405020304" pitchFamily="18" charset="0"/>
              </a:rPr>
              <a:t>℃</a:t>
            </a:r>
            <a:endParaRPr lang="zh-CN" altLang="zh-CN" sz="900">
              <a:solidFill>
                <a:srgbClr val="000000"/>
              </a:solidFill>
              <a:cs typeface="Times New Roman" panose="02020603050405020304" pitchFamily="18" charset="0"/>
            </a:endParaRPr>
          </a:p>
        </p:txBody>
      </p:sp>
      <mc:AlternateContent xmlns:mc="http://schemas.openxmlformats.org/markup-compatibility/2006">
        <mc:Choice xmlns:a14="http://schemas.microsoft.com/office/drawing/2010/main" Requires="a14">
          <p:sp>
            <p:nvSpPr>
              <p:cNvPr id="7" name="内容占位符 3"/>
              <p:cNvSpPr txBox="1"/>
              <p:nvPr/>
            </p:nvSpPr>
            <p:spPr bwMode="auto">
              <a:xfrm>
                <a:off x="360854" y="2334377"/>
                <a:ext cx="9118728" cy="3712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热水器的额定产热水能力为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kg</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，即每分钟流出热水质量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，当热水器在额定出水时，水吸收的热量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kg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）可得，测试时，出水量为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kg/min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每分钟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流出的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热水</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10000"/>
                  </a:lnSpc>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，则从热水器中流出的水的最高温度</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额</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c</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水</m:t>
                        </m:r>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测</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26</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sup>
                        </m:sSup>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r>
                          <m:rPr>
                            <m:nor/>
                          </m:rPr>
                          <a:rPr lang="en-US" altLang="zh-CN">
                            <a:solidFill>
                              <a:srgbClr val="000000"/>
                            </a:solidFill>
                            <a:latin typeface="+mj-lt"/>
                            <a:cs typeface="Times New Roman" panose="020206030504050203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kg</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kg</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3"/>
              <p:cNvSpPr txBox="1">
                <a:spLocks noRot="1" noChangeAspect="1" noMove="1" noResize="1" noEditPoints="1" noAdjustHandles="1" noChangeArrowheads="1" noChangeShapeType="1" noTextEdit="1"/>
              </p:cNvSpPr>
              <p:nvPr/>
            </p:nvSpPr>
            <p:spPr bwMode="auto">
              <a:xfrm>
                <a:off x="360854" y="2334377"/>
                <a:ext cx="9118728" cy="3712876"/>
              </a:xfrm>
              <a:prstGeom prst="rect">
                <a:avLst/>
              </a:prstGeom>
              <a:blipFill rotWithShape="1">
                <a:blip r:embed="rId2"/>
                <a:stretch>
                  <a:fillRect l="-2" t="-3" r="3" b="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430072"/>
                <a:ext cx="11485848" cy="3622530"/>
              </a:xfrm>
            </p:spPr>
            <p:txBody>
              <a:bodyPr/>
              <a:lstStyle/>
              <a:p>
                <a:pPr algn="dist" hangingPunct="0">
                  <a:spcAft>
                    <a:spcPts val="0"/>
                  </a:spcAft>
                  <a:tabLst>
                    <a:tab pos="5941060" algn="l"/>
                  </a:tabLs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某物理兴趣小组的同学在课余时间设计了一套测定酒精热值的物理实验，他们的方案是用一定量的酒精将一定量的水加热，测出有关的物理量，根据酒精燃烧放出的热量等于水吸收的热量算出酒精的热值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需要测量的物理量有：燃烧的酒精质量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酒</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、加热的水质量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、水的初温</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、加热后水的末温</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最后根据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酒</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qm</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酒</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endParaRPr lang="en-US" altLang="zh-CN"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spcAft>
                    <a:spcPts val="0"/>
                  </a:spcAft>
                  <a:tabLst>
                    <a:tab pos="59410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）可算出酒精的热值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c</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水</m:t>
                        </m:r>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水</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酒</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问：此物理兴趣小组的设计方案能</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酒精的准确热值吗？如不能测出，原因是什么</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430072"/>
                <a:ext cx="11485848" cy="3622530"/>
              </a:xfrm>
              <a:blipFill rotWithShape="1">
                <a:blip r:embed="rId1"/>
                <a:stretch>
                  <a:fillRect l="-2" t="-1" r="1" b="15"/>
                </a:stretch>
              </a:blipFill>
            </p:spPr>
            <p:txBody>
              <a:bodyPr/>
              <a:lstStyle/>
              <a:p>
                <a:r>
                  <a:rPr lang="zh-CN" altLang="en-US">
                    <a:noFill/>
                  </a:rPr>
                  <a:t> </a:t>
                </a:r>
              </a:p>
            </p:txBody>
          </p:sp>
        </mc:Fallback>
      </mc:AlternateContent>
      <p:pic>
        <p:nvPicPr>
          <p:cNvPr id="3" name="延伸探究提优-24A.eps" descr="id:2147495576;FounderCES"/>
          <p:cNvPicPr/>
          <p:nvPr/>
        </p:nvPicPr>
        <p:blipFill>
          <a:blip r:embed="rId2"/>
          <a:stretch>
            <a:fillRect/>
          </a:stretch>
        </p:blipFill>
        <p:spPr>
          <a:xfrm>
            <a:off x="392417" y="790582"/>
            <a:ext cx="7863029" cy="586418"/>
          </a:xfrm>
          <a:prstGeom prst="rect">
            <a:avLst/>
          </a:prstGeom>
        </p:spPr>
      </p:pic>
      <p:sp>
        <p:nvSpPr>
          <p:cNvPr id="4" name="内容占位符 1"/>
          <p:cNvSpPr txBox="1"/>
          <p:nvPr/>
        </p:nvSpPr>
        <p:spPr bwMode="auto">
          <a:xfrm>
            <a:off x="360854" y="488253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不能，原因：由于燃料燃烧释放的能量不能被水全部吸收，例如盛水的容器也吸收了一些热量，还有一些热量不可避免地会散失到空气中，因此只能近似说明燃料热值的大小，不能计算其热值的准确值</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6933"/>
            <a:ext cx="11485848" cy="4524315"/>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方正锐正圆 简 DemiBold"/>
                <a:cs typeface="Times New Roman" panose="02020603050405020304" pitchFamily="18" charset="0"/>
              </a:rPr>
              <a:t>                 </a:t>
            </a:r>
            <a:r>
              <a:rPr lang="en-US" altLang="zh-CN" smtClean="0">
                <a:solidFill>
                  <a:srgbClr val="000000"/>
                </a:solidFill>
                <a:latin typeface="Times New Roman" panose="02020603050405020304" pitchFamily="18" charset="0"/>
                <a:ea typeface="方正锐正圆 简 DemiBold"/>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如图所示，甲、乙、丙三图中的装置完全相同，燃料的质量都是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，烧杯内的液体质量和初温也相同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）小华为了比较不同物质吸热升温的特点，应选择</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两图进行实验</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35.jpg" descr="id:2147495590;FounderCES"/>
          <p:cNvPicPr/>
          <p:nvPr/>
        </p:nvPicPr>
        <p:blipFill>
          <a:blip r:embed="rId1"/>
          <a:stretch>
            <a:fillRect/>
          </a:stretch>
        </p:blipFill>
        <p:spPr>
          <a:xfrm>
            <a:off x="3502918" y="2451661"/>
            <a:ext cx="5360762" cy="2118963"/>
          </a:xfrm>
          <a:prstGeom prst="rect">
            <a:avLst/>
          </a:prstGeom>
        </p:spPr>
      </p:pic>
      <p:sp>
        <p:nvSpPr>
          <p:cNvPr id="4" name="矩形 3"/>
          <p:cNvSpPr/>
          <p:nvPr/>
        </p:nvSpPr>
        <p:spPr>
          <a:xfrm>
            <a:off x="5242003" y="4570624"/>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1027972" y="1290907"/>
            <a:ext cx="1691484" cy="409859"/>
          </a:xfrm>
          <a:prstGeom prst="rect">
            <a:avLst/>
          </a:prstGeom>
        </p:spPr>
      </p:pic>
      <p:sp>
        <p:nvSpPr>
          <p:cNvPr id="6" name="矩形 5"/>
          <p:cNvSpPr/>
          <p:nvPr/>
        </p:nvSpPr>
        <p:spPr>
          <a:xfrm>
            <a:off x="7652214" y="5043949"/>
            <a:ext cx="1112805" cy="461665"/>
          </a:xfrm>
          <a:prstGeom prst="rect">
            <a:avLst/>
          </a:prstGeom>
        </p:spPr>
        <p:txBody>
          <a:bodyPr wrap="none">
            <a:spAutoFit/>
          </a:bodyPr>
          <a:lstStyle/>
          <a:p>
            <a:r>
              <a:rPr lang="zh-CN" altLang="zh-CN" sz="2400">
                <a:cs typeface="Times New Roman" panose="02020603050405020304" pitchFamily="18" charset="0"/>
              </a:rPr>
              <a:t>甲、丙</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）小明为了比较不同燃料的热值，应选择</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两图进行实验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小明利用选好的装置进行实验，同时点燃燃料后，对两只烧杯内的液体加热，记录燃料燃烧相同时间液体所升高的温度，小明采用的实验方案存在明显的设计缺陷，请你帮他指出来：</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35.jpg" descr="id:2147495590;FounderCES"/>
          <p:cNvPicPr/>
          <p:nvPr/>
        </p:nvPicPr>
        <p:blipFill>
          <a:blip r:embed="rId1"/>
          <a:stretch>
            <a:fillRect/>
          </a:stretch>
        </p:blipFill>
        <p:spPr>
          <a:xfrm>
            <a:off x="3423397" y="3453510"/>
            <a:ext cx="5360762" cy="2118963"/>
          </a:xfrm>
          <a:prstGeom prst="rect">
            <a:avLst/>
          </a:prstGeom>
        </p:spPr>
      </p:pic>
      <p:sp>
        <p:nvSpPr>
          <p:cNvPr id="4" name="矩形 3"/>
          <p:cNvSpPr/>
          <p:nvPr/>
        </p:nvSpPr>
        <p:spPr>
          <a:xfrm>
            <a:off x="5097987" y="5661064"/>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6463872" y="823219"/>
            <a:ext cx="1112805" cy="461665"/>
          </a:xfrm>
          <a:prstGeom prst="rect">
            <a:avLst/>
          </a:prstGeom>
        </p:spPr>
        <p:txBody>
          <a:bodyPr wrap="none">
            <a:spAutoFit/>
          </a:bodyPr>
          <a:lstStyle/>
          <a:p>
            <a:r>
              <a:rPr lang="zh-CN" altLang="zh-CN" sz="2400">
                <a:cs typeface="Times New Roman" panose="02020603050405020304" pitchFamily="18" charset="0"/>
              </a:rPr>
              <a:t>甲、乙</a:t>
            </a:r>
            <a:endParaRPr lang="zh-CN" altLang="en-US"/>
          </a:p>
        </p:txBody>
      </p:sp>
      <p:sp>
        <p:nvSpPr>
          <p:cNvPr id="6" name="矩形 5"/>
          <p:cNvSpPr/>
          <p:nvPr/>
        </p:nvSpPr>
        <p:spPr>
          <a:xfrm>
            <a:off x="406673" y="2319522"/>
            <a:ext cx="7079654" cy="646331"/>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两种燃料燃烧相同的时间不能保证燃烧的质量相等</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446395"/>
          </a:xfrm>
        </p:spPr>
        <p:txBody>
          <a:bodyPr/>
          <a:lstStyle/>
          <a:p>
            <a:pPr hangingPunct="0">
              <a:spcAft>
                <a:spcPts val="0"/>
              </a:spcAft>
              <a:tabLst>
                <a:tab pos="594106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梦源黑体 CN W20"/>
                <a:cs typeface="Times New Roman" panose="02020603050405020304" pitchFamily="18" charset="0"/>
              </a:rPr>
              <a:t>                                                 </a:t>
            </a:r>
            <a:r>
              <a:rPr lang="en-US" altLang="zh-CN" dirty="0" smtClean="0">
                <a:solidFill>
                  <a:srgbClr val="000000"/>
                </a:solidFill>
                <a:latin typeface="Times New Roman" panose="02020603050405020304" pitchFamily="18" charset="0"/>
                <a:ea typeface="梦源黑体 CN W20"/>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扬州中考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）如图所示，在估测薯片热值的实验中，小军设计了两种对水加热的方式</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4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一：薯片在小烧杯中燃烧；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方式二：薯片在燃烧皿中燃烧</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）两种加热方式中合理的是</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在进行实验时</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薯片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充分燃烧，操作</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中考提分新题-24.eps" descr="id:2147495597;FounderCES"/>
          <p:cNvPicPr/>
          <p:nvPr/>
        </p:nvPicPr>
        <p:blipFill>
          <a:blip r:embed="rId1"/>
          <a:stretch>
            <a:fillRect/>
          </a:stretch>
        </p:blipFill>
        <p:spPr>
          <a:xfrm>
            <a:off x="360854" y="764704"/>
            <a:ext cx="7534552" cy="561921"/>
          </a:xfrm>
          <a:prstGeom prst="rect">
            <a:avLst/>
          </a:prstGeom>
        </p:spPr>
      </p:pic>
      <p:pic>
        <p:nvPicPr>
          <p:cNvPr id="5" name="jj205.jpg" descr="id:2147495618;FounderCES"/>
          <p:cNvPicPr/>
          <p:nvPr/>
        </p:nvPicPr>
        <p:blipFill>
          <a:blip r:embed="rId2"/>
          <a:stretch>
            <a:fillRect/>
          </a:stretch>
        </p:blipFill>
        <p:spPr>
          <a:xfrm>
            <a:off x="4727055" y="2419148"/>
            <a:ext cx="1296143" cy="2099090"/>
          </a:xfrm>
          <a:prstGeom prst="rect">
            <a:avLst/>
          </a:prstGeom>
        </p:spPr>
      </p:pic>
      <p:pic>
        <p:nvPicPr>
          <p:cNvPr id="6" name="jj206.jpg" descr="id:2147495625;FounderCES"/>
          <p:cNvPicPr/>
          <p:nvPr/>
        </p:nvPicPr>
        <p:blipFill>
          <a:blip r:embed="rId3"/>
          <a:stretch>
            <a:fillRect/>
          </a:stretch>
        </p:blipFill>
        <p:spPr>
          <a:xfrm>
            <a:off x="8111431" y="2419147"/>
            <a:ext cx="1807382" cy="2099089"/>
          </a:xfrm>
          <a:prstGeom prst="rect">
            <a:avLst/>
          </a:prstGeom>
        </p:spPr>
      </p:pic>
      <p:sp>
        <p:nvSpPr>
          <p:cNvPr id="7" name="矩形 6"/>
          <p:cNvSpPr/>
          <p:nvPr/>
        </p:nvSpPr>
        <p:spPr>
          <a:xfrm>
            <a:off x="4821127" y="4518236"/>
            <a:ext cx="110799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方式一</a:t>
            </a:r>
            <a:endParaRPr lang="zh-CN" altLang="zh-CN" sz="1200" b="0">
              <a:solidFill>
                <a:srgbClr val="000000"/>
              </a:solidFill>
              <a:cs typeface="Times New Roman" panose="02020603050405020304" pitchFamily="18" charset="0"/>
            </a:endParaRPr>
          </a:p>
        </p:txBody>
      </p:sp>
      <p:sp>
        <p:nvSpPr>
          <p:cNvPr id="9" name="矩形 8"/>
          <p:cNvSpPr/>
          <p:nvPr/>
        </p:nvSpPr>
        <p:spPr>
          <a:xfrm>
            <a:off x="8185842" y="4592148"/>
            <a:ext cx="110799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方式二</a:t>
            </a:r>
            <a:endParaRPr lang="zh-CN" altLang="zh-CN" sz="1200" b="0">
              <a:solidFill>
                <a:srgbClr val="000000"/>
              </a:solidFill>
              <a:cs typeface="Times New Roman" panose="02020603050405020304" pitchFamily="18" charset="0"/>
            </a:endParaRPr>
          </a:p>
        </p:txBody>
      </p:sp>
      <p:sp>
        <p:nvSpPr>
          <p:cNvPr id="10" name="矩形 9"/>
          <p:cNvSpPr/>
          <p:nvPr/>
        </p:nvSpPr>
        <p:spPr>
          <a:xfrm>
            <a:off x="6185958" y="4723403"/>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11" name="图片 10"/>
          <p:cNvPicPr>
            <a:picLocks noChangeAspect="1"/>
          </p:cNvPicPr>
          <p:nvPr/>
        </p:nvPicPr>
        <p:blipFill>
          <a:blip r:embed="rId4"/>
          <a:stretch>
            <a:fillRect/>
          </a:stretch>
        </p:blipFill>
        <p:spPr>
          <a:xfrm>
            <a:off x="945134" y="1448539"/>
            <a:ext cx="5890619" cy="479056"/>
          </a:xfrm>
          <a:prstGeom prst="rect">
            <a:avLst/>
          </a:prstGeom>
        </p:spPr>
      </p:pic>
      <p:sp>
        <p:nvSpPr>
          <p:cNvPr id="4" name="矩形 3"/>
          <p:cNvSpPr/>
          <p:nvPr/>
        </p:nvSpPr>
        <p:spPr>
          <a:xfrm>
            <a:off x="4727055" y="5609492"/>
            <a:ext cx="1112805" cy="461665"/>
          </a:xfrm>
          <a:prstGeom prst="rect">
            <a:avLst/>
          </a:prstGeom>
        </p:spPr>
        <p:txBody>
          <a:bodyPr wrap="none">
            <a:spAutoFit/>
          </a:bodyPr>
          <a:lstStyle/>
          <a:p>
            <a:r>
              <a:rPr lang="zh-CN" altLang="zh-CN" sz="2400" dirty="0">
                <a:cs typeface="Times New Roman" panose="02020603050405020304" pitchFamily="18" charset="0"/>
              </a:rPr>
              <a:t>方式二</a:t>
            </a:r>
            <a:endParaRPr lang="zh-CN" altLang="en-US" dirty="0"/>
          </a:p>
        </p:txBody>
      </p:sp>
      <p:sp>
        <p:nvSpPr>
          <p:cNvPr id="8" name="矩形 7"/>
          <p:cNvSpPr/>
          <p:nvPr/>
        </p:nvSpPr>
        <p:spPr>
          <a:xfrm>
            <a:off x="784198" y="6040905"/>
            <a:ext cx="4206601" cy="646331"/>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加快薯片周围的空气流动速度</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用方式一对水加热，通过热传递能使烧杯上部水的温度升高，而温度较高的水，其密度较小，不能实现水的对流，则烧杯下部水的温度几乎不变，所以温度计测得的示数不准确，故两种加热方式中合理的是薯片在燃烧皿中燃烧（</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即方式二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），能保证烧杯中水的温度逐渐升高，温度计的示数能准确反映水的温度变化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在进行实验时，要让薯片充分燃烧，操作是加快薯片周围的空气流动速度</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205.jpg" descr="id:2147495618;FounderCES"/>
          <p:cNvPicPr/>
          <p:nvPr/>
        </p:nvPicPr>
        <p:blipFill>
          <a:blip r:embed="rId1"/>
          <a:stretch>
            <a:fillRect/>
          </a:stretch>
        </p:blipFill>
        <p:spPr>
          <a:xfrm>
            <a:off x="3574926" y="3608443"/>
            <a:ext cx="1296143" cy="2099090"/>
          </a:xfrm>
          <a:prstGeom prst="rect">
            <a:avLst/>
          </a:prstGeom>
        </p:spPr>
      </p:pic>
      <p:pic>
        <p:nvPicPr>
          <p:cNvPr id="4" name="jj206.jpg" descr="id:2147495625;FounderCES"/>
          <p:cNvPicPr/>
          <p:nvPr/>
        </p:nvPicPr>
        <p:blipFill>
          <a:blip r:embed="rId2"/>
          <a:stretch>
            <a:fillRect/>
          </a:stretch>
        </p:blipFill>
        <p:spPr>
          <a:xfrm>
            <a:off x="6959302" y="3608442"/>
            <a:ext cx="1807382" cy="2099089"/>
          </a:xfrm>
          <a:prstGeom prst="rect">
            <a:avLst/>
          </a:prstGeom>
        </p:spPr>
      </p:pic>
      <p:sp>
        <p:nvSpPr>
          <p:cNvPr id="5" name="矩形 4"/>
          <p:cNvSpPr/>
          <p:nvPr/>
        </p:nvSpPr>
        <p:spPr>
          <a:xfrm>
            <a:off x="3668998" y="5707531"/>
            <a:ext cx="110799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方式一</a:t>
            </a:r>
            <a:endParaRPr lang="zh-CN" altLang="zh-CN" sz="1200" b="0">
              <a:solidFill>
                <a:srgbClr val="000000"/>
              </a:solidFill>
              <a:cs typeface="Times New Roman" panose="02020603050405020304" pitchFamily="18" charset="0"/>
            </a:endParaRPr>
          </a:p>
        </p:txBody>
      </p:sp>
      <p:sp>
        <p:nvSpPr>
          <p:cNvPr id="6" name="矩形 5"/>
          <p:cNvSpPr/>
          <p:nvPr/>
        </p:nvSpPr>
        <p:spPr>
          <a:xfrm>
            <a:off x="7033713" y="5781443"/>
            <a:ext cx="110799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方式二</a:t>
            </a:r>
            <a:endParaRPr lang="zh-CN" altLang="zh-CN" sz="1200" b="0">
              <a:solidFill>
                <a:srgbClr val="000000"/>
              </a:solidFill>
              <a:cs typeface="Times New Roman" panose="02020603050405020304" pitchFamily="18" charset="0"/>
            </a:endParaRPr>
          </a:p>
        </p:txBody>
      </p:sp>
      <p:sp>
        <p:nvSpPr>
          <p:cNvPr id="7" name="矩形 6"/>
          <p:cNvSpPr/>
          <p:nvPr/>
        </p:nvSpPr>
        <p:spPr>
          <a:xfrm>
            <a:off x="5033829" y="591269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）用天平量取</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水，并测出一片薯片的质量，用以上选取的方式燃尽薯片，并用温度计测出水升高的温度，所测出的薯片热值</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偏</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chemeClr val="bg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j205.jpg" descr="id:2147495618;FounderCES"/>
          <p:cNvPicPr/>
          <p:nvPr/>
        </p:nvPicPr>
        <p:blipFill>
          <a:blip r:embed="rId1"/>
          <a:stretch>
            <a:fillRect/>
          </a:stretch>
        </p:blipFill>
        <p:spPr>
          <a:xfrm>
            <a:off x="3574926" y="2500447"/>
            <a:ext cx="1296143" cy="2099090"/>
          </a:xfrm>
          <a:prstGeom prst="rect">
            <a:avLst/>
          </a:prstGeom>
        </p:spPr>
      </p:pic>
      <p:pic>
        <p:nvPicPr>
          <p:cNvPr id="4" name="jj206.jpg" descr="id:2147495625;FounderCES"/>
          <p:cNvPicPr/>
          <p:nvPr/>
        </p:nvPicPr>
        <p:blipFill>
          <a:blip r:embed="rId2"/>
          <a:stretch>
            <a:fillRect/>
          </a:stretch>
        </p:blipFill>
        <p:spPr>
          <a:xfrm>
            <a:off x="6959302" y="2500446"/>
            <a:ext cx="1807382" cy="2099089"/>
          </a:xfrm>
          <a:prstGeom prst="rect">
            <a:avLst/>
          </a:prstGeom>
        </p:spPr>
      </p:pic>
      <p:sp>
        <p:nvSpPr>
          <p:cNvPr id="5" name="矩形 4"/>
          <p:cNvSpPr/>
          <p:nvPr/>
        </p:nvSpPr>
        <p:spPr>
          <a:xfrm>
            <a:off x="3668998" y="4599535"/>
            <a:ext cx="110799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方式一</a:t>
            </a:r>
            <a:endParaRPr lang="zh-CN" altLang="zh-CN" sz="1200" b="0">
              <a:solidFill>
                <a:srgbClr val="000000"/>
              </a:solidFill>
              <a:cs typeface="Times New Roman" panose="02020603050405020304" pitchFamily="18" charset="0"/>
            </a:endParaRPr>
          </a:p>
        </p:txBody>
      </p:sp>
      <p:sp>
        <p:nvSpPr>
          <p:cNvPr id="6" name="矩形 5"/>
          <p:cNvSpPr/>
          <p:nvPr/>
        </p:nvSpPr>
        <p:spPr>
          <a:xfrm>
            <a:off x="7033713" y="4673447"/>
            <a:ext cx="1107996"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方式二</a:t>
            </a:r>
            <a:endParaRPr lang="zh-CN" altLang="zh-CN" sz="1200" b="0">
              <a:solidFill>
                <a:srgbClr val="000000"/>
              </a:solidFill>
              <a:cs typeface="Times New Roman" panose="02020603050405020304" pitchFamily="18" charset="0"/>
            </a:endParaRPr>
          </a:p>
        </p:txBody>
      </p:sp>
      <p:sp>
        <p:nvSpPr>
          <p:cNvPr id="7" name="矩形 6"/>
          <p:cNvSpPr/>
          <p:nvPr/>
        </p:nvSpPr>
        <p:spPr>
          <a:xfrm>
            <a:off x="5033829" y="4804702"/>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8" name="矩形 7"/>
          <p:cNvSpPr/>
          <p:nvPr/>
        </p:nvSpPr>
        <p:spPr>
          <a:xfrm>
            <a:off x="7175326" y="1392450"/>
            <a:ext cx="494046" cy="461665"/>
          </a:xfrm>
          <a:prstGeom prst="rect">
            <a:avLst/>
          </a:prstGeom>
        </p:spPr>
        <p:txBody>
          <a:bodyPr wrap="none">
            <a:spAutoFit/>
          </a:bodyPr>
          <a:lstStyle/>
          <a:p>
            <a:r>
              <a:rPr lang="zh-CN" altLang="zh-CN" sz="2400">
                <a:cs typeface="Times New Roman" panose="02020603050405020304" pitchFamily="18" charset="0"/>
              </a:rPr>
              <a:t>小</a:t>
            </a:r>
            <a:endParaRPr lang="zh-CN" altLang="en-US"/>
          </a:p>
        </p:txBody>
      </p:sp>
      <p:sp>
        <p:nvSpPr>
          <p:cNvPr id="9" name="矩形 8"/>
          <p:cNvSpPr/>
          <p:nvPr/>
        </p:nvSpPr>
        <p:spPr>
          <a:xfrm>
            <a:off x="8954242" y="1243243"/>
            <a:ext cx="2659702" cy="646331"/>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薯片燃烧放出的</a:t>
            </a:r>
            <a:r>
              <a:rPr lang="zh-CN" altLang="zh-CN" sz="2400" smtClean="0">
                <a:cs typeface="Times New Roman" panose="02020603050405020304" pitchFamily="18" charset="0"/>
              </a:rPr>
              <a:t>热</a:t>
            </a:r>
            <a:endParaRPr lang="zh-CN" altLang="zh-CN" sz="900">
              <a:solidFill>
                <a:srgbClr val="000000"/>
              </a:solidFill>
              <a:cs typeface="Times New Roman" panose="02020603050405020304" pitchFamily="18" charset="0"/>
            </a:endParaRPr>
          </a:p>
        </p:txBody>
      </p:sp>
      <p:sp>
        <p:nvSpPr>
          <p:cNvPr id="11" name="矩形 10"/>
          <p:cNvSpPr/>
          <p:nvPr/>
        </p:nvSpPr>
        <p:spPr>
          <a:xfrm>
            <a:off x="406880" y="1905749"/>
            <a:ext cx="2969083" cy="461665"/>
          </a:xfrm>
          <a:prstGeom prst="rect">
            <a:avLst/>
          </a:prstGeom>
        </p:spPr>
        <p:txBody>
          <a:bodyPr wrap="none">
            <a:spAutoFit/>
          </a:bodyPr>
          <a:lstStyle/>
          <a:p>
            <a:r>
              <a:rPr lang="zh-CN" altLang="zh-CN" sz="2400">
                <a:cs typeface="Times New Roman" panose="02020603050405020304" pitchFamily="18" charset="0"/>
              </a:rPr>
              <a:t>量不能完全被水吸收</a:t>
            </a:r>
            <a:endParaRPr lang="zh-CN" altLang="en-US"/>
          </a:p>
        </p:txBody>
      </p:sp>
      <p:sp>
        <p:nvSpPr>
          <p:cNvPr id="12" name="内容占位符 1"/>
          <p:cNvSpPr txBox="1"/>
          <p:nvPr/>
        </p:nvSpPr>
        <p:spPr bwMode="auto">
          <a:xfrm>
            <a:off x="360854" y="53230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所测出的薯片热值偏小，原因是热传递过程中存在热损耗，薯片燃烧放出的热量不能完全被水吸收</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）中国工程师利用焦炉气中的氢气与工业尾气</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二氧化碳合成液态</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燃料，作为第</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届亚洲运动会主火炬的燃料</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师在科普馆用如图所示的装置为同学们演示模拟实验，测量该</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燃料</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在空酒精灯内加入适量该液态燃料，得到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燃料灯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在空烧杯内加入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水，测得水的初温为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，点燃</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燃料灯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开始加热；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当水恰好沸腾时，立即熄灭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燃料灯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，测得</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燃料灯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消耗燃料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已知实验时气压为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标准大气压，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），用该装置加热水的效率为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gyc30.jpg" descr="id:2147495632;FounderCES"/>
          <p:cNvPicPr/>
          <p:nvPr/>
        </p:nvPicPr>
        <p:blipFill>
          <a:blip r:embed="rId1"/>
          <a:stretch>
            <a:fillRect/>
          </a:stretch>
        </p:blipFill>
        <p:spPr>
          <a:xfrm>
            <a:off x="10487694" y="980728"/>
            <a:ext cx="1002332" cy="2105193"/>
          </a:xfrm>
          <a:prstGeom prst="rect">
            <a:avLst/>
          </a:prstGeom>
        </p:spPr>
      </p:pic>
      <p:sp>
        <p:nvSpPr>
          <p:cNvPr id="5" name="矩形 4"/>
          <p:cNvSpPr/>
          <p:nvPr/>
        </p:nvSpPr>
        <p:spPr>
          <a:xfrm>
            <a:off x="10127085" y="3140968"/>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53518"/>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）此过程中，烧杯内水吸收的热量</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0.jpg" descr="id:2147495632;FounderCES"/>
          <p:cNvPicPr/>
          <p:nvPr/>
        </p:nvPicPr>
        <p:blipFill>
          <a:blip r:embed="rId1"/>
          <a:stretch>
            <a:fillRect/>
          </a:stretch>
        </p:blipFill>
        <p:spPr>
          <a:xfrm>
            <a:off x="10271670" y="1020413"/>
            <a:ext cx="1002332" cy="2105193"/>
          </a:xfrm>
          <a:prstGeom prst="rect">
            <a:avLst/>
          </a:prstGeom>
        </p:spPr>
      </p:pic>
      <p:sp>
        <p:nvSpPr>
          <p:cNvPr id="4" name="矩形 3"/>
          <p:cNvSpPr/>
          <p:nvPr/>
        </p:nvSpPr>
        <p:spPr>
          <a:xfrm>
            <a:off x="9911061" y="3180653"/>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14</a:t>
            </a:r>
            <a:r>
              <a:rPr lang="zh-CN" altLang="zh-CN" sz="2400" b="0" dirty="0">
                <a:solidFill>
                  <a:srgbClr val="000000"/>
                </a:solidFill>
                <a:cs typeface="Times New Roman" panose="02020603050405020304" pitchFamily="18" charset="0"/>
              </a:rPr>
              <a:t>题）</a:t>
            </a:r>
            <a:endParaRPr lang="zh-CN" altLang="zh-CN" sz="1200" b="0" dirty="0">
              <a:solidFill>
                <a:srgbClr val="000000"/>
              </a:solidFill>
              <a:cs typeface="Times New Roman" panose="02020603050405020304" pitchFamily="18" charset="0"/>
            </a:endParaRPr>
          </a:p>
        </p:txBody>
      </p:sp>
      <p:sp>
        <p:nvSpPr>
          <p:cNvPr id="5" name="矩形 4"/>
          <p:cNvSpPr/>
          <p:nvPr/>
        </p:nvSpPr>
        <p:spPr>
          <a:xfrm>
            <a:off x="550590" y="1536625"/>
            <a:ext cx="1827744" cy="576248"/>
          </a:xfrm>
          <a:prstGeom prst="rect">
            <a:avLst/>
          </a:prstGeom>
        </p:spPr>
        <p:txBody>
          <a:bodyPr wrap="none">
            <a:spAutoFit/>
          </a:bodyPr>
          <a:lstStyle/>
          <a:p>
            <a:pPr>
              <a:lnSpc>
                <a:spcPct val="150000"/>
              </a:lnSpc>
            </a:pPr>
            <a:r>
              <a:rPr lang="en-US" altLang="zh-CN" sz="2400" dirty="0" smtClean="0"/>
              <a:t>2.898</a:t>
            </a:r>
            <a:r>
              <a:rPr lang="en-US" altLang="zh-CN" sz="2400" dirty="0" smtClean="0">
                <a:latin typeface="宋体" panose="02010600030101010101" pitchFamily="2" charset="-122"/>
                <a:cs typeface="Times New Roman" panose="02020603050405020304" pitchFamily="18" charset="0"/>
              </a:rPr>
              <a:t>×</a:t>
            </a:r>
            <a:r>
              <a:rPr lang="en-US" altLang="zh-CN" sz="2400" dirty="0" smtClean="0"/>
              <a:t>10</a:t>
            </a:r>
            <a:r>
              <a:rPr lang="en-US" altLang="zh-CN" sz="2400" baseline="30000" dirty="0" smtClean="0"/>
              <a:t>5</a:t>
            </a:r>
            <a:r>
              <a:rPr lang="en-US" altLang="zh-CN" sz="2400" dirty="0" smtClean="0"/>
              <a:t> </a:t>
            </a:r>
            <a:r>
              <a:rPr lang="en-US" altLang="zh-CN" sz="2400" dirty="0"/>
              <a:t>J</a:t>
            </a:r>
            <a:endParaRPr lang="zh-CN" altLang="en-US" dirty="0"/>
          </a:p>
        </p:txBody>
      </p:sp>
      <p:sp>
        <p:nvSpPr>
          <p:cNvPr id="6" name="内容占位符 1"/>
          <p:cNvSpPr txBox="1"/>
          <p:nvPr/>
        </p:nvSpPr>
        <p:spPr bwMode="auto">
          <a:xfrm>
            <a:off x="360854" y="2178986"/>
            <a:ext cx="940676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smtClean="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水吸收的热量为</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kg</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2.898</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p:nvPr/>
        </p:nvSpPr>
        <p:spPr bwMode="auto">
          <a:xfrm>
            <a:off x="360854" y="3365641"/>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）该液态燃料的热值</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550590" y="3956863"/>
            <a:ext cx="1930337" cy="646331"/>
          </a:xfrm>
          <a:prstGeom prst="rect">
            <a:avLst/>
          </a:prstGeom>
        </p:spPr>
        <p:txBody>
          <a:bodyPr wrap="none">
            <a:spAutoFit/>
          </a:bodyPr>
          <a:lstStyle/>
          <a:p>
            <a:pPr algn="just">
              <a:lnSpc>
                <a:spcPct val="150000"/>
              </a:lnSpc>
              <a:spcAft>
                <a:spcPts val="0"/>
              </a:spcAft>
            </a:pPr>
            <a:r>
              <a:rPr lang="en-US" altLang="zh-CN" sz="2400" dirty="0">
                <a:cs typeface="Times New Roman" panose="02020603050405020304" pitchFamily="18" charset="0"/>
              </a:rPr>
              <a:t>2.3</a:t>
            </a:r>
            <a:r>
              <a:rPr lang="en-US" altLang="zh-CN" sz="2400" dirty="0">
                <a:latin typeface="宋体" panose="02010600030101010101" pitchFamily="2" charset="-122"/>
                <a:cs typeface="Times New Roman" panose="02020603050405020304" pitchFamily="18" charset="0"/>
              </a:rPr>
              <a:t>×</a:t>
            </a:r>
            <a:r>
              <a:rPr lang="en-US" altLang="zh-CN" sz="2400" dirty="0">
                <a:cs typeface="Times New Roman" panose="02020603050405020304" pitchFamily="18" charset="0"/>
              </a:rPr>
              <a:t>10</a:t>
            </a:r>
            <a:r>
              <a:rPr lang="en-US" altLang="zh-CN" sz="2400" baseline="30000" dirty="0">
                <a:cs typeface="Times New Roman" panose="02020603050405020304" pitchFamily="18" charset="0"/>
              </a:rPr>
              <a:t>7</a:t>
            </a:r>
            <a:r>
              <a:rPr lang="en-US" altLang="zh-CN" sz="2400" dirty="0">
                <a:cs typeface="Times New Roman" panose="02020603050405020304" pitchFamily="18" charset="0"/>
              </a:rPr>
              <a:t> J</a:t>
            </a:r>
            <a:r>
              <a:rPr lang="en-US" altLang="zh-CN" sz="2400" i="1" dirty="0">
                <a:cs typeface="Times New Roman" panose="02020603050405020304" pitchFamily="18" charset="0"/>
              </a:rPr>
              <a:t>/</a:t>
            </a:r>
            <a:r>
              <a:rPr lang="en-US" altLang="zh-CN" sz="2400" dirty="0">
                <a:cs typeface="Times New Roman" panose="02020603050405020304" pitchFamily="18" charset="0"/>
              </a:rPr>
              <a:t>kg</a:t>
            </a:r>
            <a:endParaRPr lang="zh-CN" altLang="zh-CN" sz="900" dirty="0">
              <a:solidFill>
                <a:srgbClr val="000000"/>
              </a:solidFill>
              <a:cs typeface="Times New Roman" panose="02020603050405020304" pitchFamily="18" charset="0"/>
            </a:endParaRPr>
          </a:p>
        </p:txBody>
      </p:sp>
      <mc:AlternateContent xmlns:mc="http://schemas.openxmlformats.org/markup-compatibility/2006">
        <mc:Choice xmlns:a14="http://schemas.microsoft.com/office/drawing/2010/main" Requires="a14">
          <p:sp>
            <p:nvSpPr>
              <p:cNvPr id="9" name="内容占位符 2"/>
              <p:cNvSpPr txBox="1"/>
              <p:nvPr/>
            </p:nvSpPr>
            <p:spPr bwMode="auto">
              <a:xfrm>
                <a:off x="360853" y="4500107"/>
                <a:ext cx="11346333" cy="1610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20000"/>
                  </a:lnSpc>
                  <a:spcAft>
                    <a:spcPts val="0"/>
                  </a:spcAft>
                </a:pPr>
                <a:r>
                  <a:rPr lang="en-US" altLang="zh-CN" dirty="0"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燃料燃烧放出的热量为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吸</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𝜂</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898</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42</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放</m:t>
                        </m:r>
                      </m:num>
                      <m:den>
                        <m:r>
                          <m:rPr>
                            <m:nor/>
                          </m:rPr>
                          <a:rPr lang="en-US" altLang="zh-CN" sz="20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m</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燃料</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9</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kg</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i="1" dirty="0">
                  <a:solidFill>
                    <a:srgbClr val="000000"/>
                  </a:solidFill>
                  <a:latin typeface="+mj-lt"/>
                  <a:ea typeface="宋体" panose="02010600030101010101" pitchFamily="2" charset="-122"/>
                  <a:cs typeface="Times New Roman" panose="02020603050405020304" pitchFamily="18" charset="0"/>
                </a:endParaRPr>
              </a:p>
            </p:txBody>
          </p:sp>
        </mc:Choice>
        <mc:Fallback>
          <p:sp>
            <p:nvSpPr>
              <p:cNvPr id="9" name="内容占位符 2"/>
              <p:cNvSpPr txBox="1">
                <a:spLocks noRot="1" noChangeAspect="1" noMove="1" noResize="1" noEditPoints="1" noAdjustHandles="1" noChangeArrowheads="1" noChangeShapeType="1" noTextEdit="1"/>
              </p:cNvSpPr>
              <p:nvPr/>
            </p:nvSpPr>
            <p:spPr bwMode="auto">
              <a:xfrm>
                <a:off x="360853" y="4500107"/>
                <a:ext cx="11346333" cy="1610441"/>
              </a:xfrm>
              <a:prstGeom prst="rect">
                <a:avLst/>
              </a:prstGeom>
              <a:blipFill rotWithShape="1">
                <a:blip r:embed="rId2"/>
                <a:stretch>
                  <a:fillRect l="-2" t="-1924" r="3" b="3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9012"/>
            <a:ext cx="11485848" cy="2238241"/>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济南中考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）完全燃烧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液态氢能释放出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的热量，是完全燃烧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汽油释放热量的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倍，由此可知液态氢比汽油（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内能大</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热值大</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密度</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基础巩固提优-24.eps" descr="id:2147495477;FounderCES"/>
          <p:cNvPicPr/>
          <p:nvPr/>
        </p:nvPicPr>
        <p:blipFill>
          <a:blip r:embed="rId1"/>
          <a:stretch>
            <a:fillRect/>
          </a:stretch>
        </p:blipFill>
        <p:spPr>
          <a:xfrm>
            <a:off x="375165" y="807835"/>
            <a:ext cx="7520241" cy="560853"/>
          </a:xfrm>
          <a:prstGeom prst="rect">
            <a:avLst/>
          </a:prstGeom>
        </p:spPr>
      </p:pic>
      <p:sp>
        <p:nvSpPr>
          <p:cNvPr id="4" name="矩形 3"/>
          <p:cNvSpPr/>
          <p:nvPr/>
        </p:nvSpPr>
        <p:spPr>
          <a:xfrm>
            <a:off x="6518628" y="1929215"/>
            <a:ext cx="407484" cy="461665"/>
          </a:xfrm>
          <a:prstGeom prst="rect">
            <a:avLst/>
          </a:prstGeom>
        </p:spPr>
        <p:txBody>
          <a:bodyPr wrap="none">
            <a:spAutoFit/>
          </a:bodyPr>
          <a:lstStyle/>
          <a:p>
            <a:r>
              <a:rPr lang="en-US" altLang="zh-CN" sz="2400"/>
              <a:t>C</a:t>
            </a:r>
            <a:endParaRPr lang="zh-CN" altLang="en-US"/>
          </a:p>
        </p:txBody>
      </p:sp>
      <p:sp>
        <p:nvSpPr>
          <p:cNvPr id="5" name="内容占位符 1"/>
          <p:cNvSpPr txBox="1"/>
          <p:nvPr/>
        </p:nvSpPr>
        <p:spPr bwMode="auto">
          <a:xfrm>
            <a:off x="360854" y="343970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kg</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某种燃料完全燃烧放出的热量，叫这种燃料的热值，完全燃烧</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g</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液态氢能释放出</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的热量，是完全燃烧</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g</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汽油释放热量的</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倍，说明液态氢的热值大</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360854" y="5141261"/>
            <a:ext cx="11485848" cy="1200329"/>
          </a:xfrm>
          <a:prstGeom prst="rect">
            <a:avLst/>
          </a:prstGeom>
          <a:solidFill>
            <a:srgbClr val="E1F4FC"/>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从物理量的概念或定义出发</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解题时明确热值与密度、比热容一样</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都是物质所具有的某种特性</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2"/>
          <a:stretch>
            <a:fillRect/>
          </a:stretch>
        </p:blipFill>
        <p:spPr>
          <a:xfrm>
            <a:off x="375165" y="5160239"/>
            <a:ext cx="2254058" cy="58118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60897"/>
            <a:ext cx="11485848" cy="2792239"/>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关于热机的效率，下列说法正确的是（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热机做的有用功多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效率就一定高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热机的功率大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效率就一定高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热机消耗的燃料越多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效率就越低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以上说法都不</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6023198" y="1968741"/>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78730"/>
            <a:ext cx="11485848" cy="1754326"/>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热机的效率是指热机转变为有用功的能量与</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燃料</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释放的能量的比值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要提高热机的效率，就应该使燃料尽可能地充分燃烧，并尽量</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减少</a:t>
            </a:r>
            <a:r>
              <a:rPr lang="en-US" altLang="zh-CN" u="sng"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chemeClr val="bg1"/>
              </a:solidFill>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u="sng"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保证良好的机械润滑，减小摩擦</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302814" y="2269322"/>
            <a:ext cx="1422184" cy="461665"/>
          </a:xfrm>
          <a:prstGeom prst="rect">
            <a:avLst/>
          </a:prstGeom>
        </p:spPr>
        <p:txBody>
          <a:bodyPr wrap="none">
            <a:spAutoFit/>
          </a:bodyPr>
          <a:lstStyle/>
          <a:p>
            <a:r>
              <a:rPr lang="zh-CN" altLang="zh-CN" sz="2400">
                <a:cs typeface="Times New Roman" panose="02020603050405020304" pitchFamily="18" charset="0"/>
              </a:rPr>
              <a:t>完全燃烧</a:t>
            </a:r>
            <a:endParaRPr lang="zh-CN" altLang="en-US"/>
          </a:p>
        </p:txBody>
      </p:sp>
      <p:sp>
        <p:nvSpPr>
          <p:cNvPr id="4" name="矩形 3"/>
          <p:cNvSpPr/>
          <p:nvPr/>
        </p:nvSpPr>
        <p:spPr>
          <a:xfrm>
            <a:off x="9323940" y="2790556"/>
            <a:ext cx="2350323" cy="461665"/>
          </a:xfrm>
          <a:prstGeom prst="rect">
            <a:avLst/>
          </a:prstGeom>
        </p:spPr>
        <p:txBody>
          <a:bodyPr wrap="none">
            <a:spAutoFit/>
          </a:bodyPr>
          <a:lstStyle/>
          <a:p>
            <a:r>
              <a:rPr lang="zh-CN" altLang="zh-CN" sz="2400">
                <a:cs typeface="Times New Roman" panose="02020603050405020304" pitchFamily="18" charset="0"/>
              </a:rPr>
              <a:t>机械散热和</a:t>
            </a:r>
            <a:r>
              <a:rPr lang="zh-CN" altLang="zh-CN" sz="2400" smtClean="0">
                <a:cs typeface="Times New Roman" panose="02020603050405020304" pitchFamily="18" charset="0"/>
              </a:rPr>
              <a:t>废气</a:t>
            </a:r>
            <a:endParaRPr lang="zh-CN" altLang="en-US"/>
          </a:p>
        </p:txBody>
      </p:sp>
      <p:sp>
        <p:nvSpPr>
          <p:cNvPr id="5" name="矩形 4"/>
          <p:cNvSpPr/>
          <p:nvPr/>
        </p:nvSpPr>
        <p:spPr>
          <a:xfrm>
            <a:off x="475210" y="3340816"/>
            <a:ext cx="1731564" cy="461665"/>
          </a:xfrm>
          <a:prstGeom prst="rect">
            <a:avLst/>
          </a:prstGeom>
        </p:spPr>
        <p:txBody>
          <a:bodyPr wrap="none">
            <a:spAutoFit/>
          </a:bodyPr>
          <a:lstStyle/>
          <a:p>
            <a:r>
              <a:rPr lang="zh-CN" altLang="zh-CN" sz="2400">
                <a:cs typeface="Times New Roman" panose="02020603050405020304" pitchFamily="18" charset="0"/>
              </a:rPr>
              <a:t>带走的热量</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5660"/>
            <a:ext cx="11485848" cy="2862322"/>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枣庄中考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）为全面推进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乡村振兴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工程，加快农业农村绿色发展，某市部分农村地区已经使用上了天然气烧水煮饭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小明同学用他家的天然气灶将质量为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、初温为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的水加热到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，水吸收的热量是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0.03 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的天然气，则此天然气灶的热效率为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水的比热容</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天然气的热值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3" name="矩形 2"/>
          <p:cNvSpPr/>
          <p:nvPr/>
        </p:nvSpPr>
        <p:spPr>
          <a:xfrm>
            <a:off x="7607374" y="2405988"/>
            <a:ext cx="1443024" cy="461665"/>
          </a:xfrm>
          <a:prstGeom prst="rect">
            <a:avLst/>
          </a:prstGeom>
        </p:spPr>
        <p:txBody>
          <a:bodyPr wrap="none">
            <a:spAutoFit/>
          </a:bodyPr>
          <a:lstStyle/>
          <a:p>
            <a:r>
              <a:rPr lang="en-US" altLang="zh-CN" sz="2400"/>
              <a:t>6.72</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5</a:t>
            </a:r>
            <a:endParaRPr lang="zh-CN" altLang="en-US"/>
          </a:p>
        </p:txBody>
      </p:sp>
      <p:sp>
        <p:nvSpPr>
          <p:cNvPr id="4" name="矩形 3"/>
          <p:cNvSpPr/>
          <p:nvPr/>
        </p:nvSpPr>
        <p:spPr>
          <a:xfrm>
            <a:off x="5060107" y="2928448"/>
            <a:ext cx="801823" cy="461665"/>
          </a:xfrm>
          <a:prstGeom prst="rect">
            <a:avLst/>
          </a:prstGeom>
        </p:spPr>
        <p:txBody>
          <a:bodyPr wrap="none">
            <a:spAutoFit/>
          </a:bodyPr>
          <a:lstStyle/>
          <a:p>
            <a:r>
              <a:rPr lang="en-US" altLang="zh-CN" sz="2400"/>
              <a:t>32</a:t>
            </a:r>
            <a:r>
              <a:rPr lang="zh-CN" altLang="zh-CN" sz="2400">
                <a:cs typeface="Times New Roman" panose="02020603050405020304" pitchFamily="18" charset="0"/>
              </a:rPr>
              <a:t>％</a:t>
            </a:r>
            <a:endParaRPr lang="zh-CN" altLang="en-US"/>
          </a:p>
        </p:txBody>
      </p:sp>
      <mc:AlternateContent xmlns:mc="http://schemas.openxmlformats.org/markup-compatibility/2006">
        <mc:Choice xmlns:a14="http://schemas.microsoft.com/office/drawing/2010/main" Requires="a14">
          <p:sp>
            <p:nvSpPr>
              <p:cNvPr id="5" name="内容占位符 2"/>
              <p:cNvSpPr txBox="1"/>
              <p:nvPr/>
            </p:nvSpPr>
            <p:spPr bwMode="auto">
              <a:xfrm>
                <a:off x="360854" y="3948922"/>
                <a:ext cx="11485848" cy="1856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水吸收的热量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kg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6.72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0.03 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天然气完全燃烧放出的热量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0.03 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00000"/>
                  </a:lnSpc>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J/m</a:t>
                </a:r>
                <a:r>
                  <a:rPr lang="en-US" altLang="zh-CN"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；天然气灶的热效率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吸</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放</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72</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2"/>
              <p:cNvSpPr txBox="1">
                <a:spLocks noRot="1" noChangeAspect="1" noMove="1" noResize="1" noEditPoints="1" noAdjustHandles="1" noChangeArrowheads="1" noChangeShapeType="1" noTextEdit="1"/>
              </p:cNvSpPr>
              <p:nvPr/>
            </p:nvSpPr>
            <p:spPr bwMode="auto">
              <a:xfrm>
                <a:off x="360854" y="3948922"/>
                <a:ext cx="11485848" cy="1856342"/>
              </a:xfrm>
              <a:prstGeom prst="rect">
                <a:avLst/>
              </a:prstGeom>
              <a:blipFill rotWithShape="1">
                <a:blip r:embed="rId1"/>
                <a:stretch>
                  <a:fillRect l="-2" t="-1668" r="1" b="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67055"/>
            <a:ext cx="11485848" cy="4454233"/>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江西赣州月考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）有经验的柴油机维修师，不用任何仪器，只是靠近柴油机排气管口观察和用鼻子闻一下，并将手伸到排气管口附近感觉一下尾气的温度，就能初步判断这台柴油机的节能效果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对于以下柴油机维修师的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经验之谈</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，你认为正确的是（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在相同条件下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尾气的温度越高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柴油机越节能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在相同条件下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尾气的柴油味越浓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柴油机越节能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在相同条件下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尾气的颜色越发黑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柴油机越节能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定时保养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及时更换润滑油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能提高柴油机的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效率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思维拓展提优-24.eps" descr="id:2147495484;FounderCES"/>
          <p:cNvPicPr/>
          <p:nvPr/>
        </p:nvPicPr>
        <p:blipFill>
          <a:blip r:embed="rId1"/>
          <a:stretch>
            <a:fillRect/>
          </a:stretch>
        </p:blipFill>
        <p:spPr>
          <a:xfrm>
            <a:off x="360854" y="999572"/>
            <a:ext cx="7534552" cy="561921"/>
          </a:xfrm>
          <a:prstGeom prst="rect">
            <a:avLst/>
          </a:prstGeom>
        </p:spPr>
      </p:pic>
      <p:sp>
        <p:nvSpPr>
          <p:cNvPr id="4" name="矩形 3"/>
          <p:cNvSpPr/>
          <p:nvPr/>
        </p:nvSpPr>
        <p:spPr>
          <a:xfrm>
            <a:off x="1783352" y="3316205"/>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2743264"/>
            <a:ext cx="11485848" cy="3346237"/>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相同条件下，尾气的温度越高，代表废气带走的热量越多，被利用的能量就越少，所以柴油机反而不节能，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错误；相同条件下，尾气的柴油味越重，代表柴油燃烧越不充分，所以柴油机的热机效率反而越低，越不节能，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错误；相同条件下，尾气的颜色越发黑，也是代表柴油燃烧越不充分，热机效率越低，越不节能，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错误；定期保养和及时更换润滑油，可以减小摩擦带来的能量损耗，能提高柴油机的效率，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文本框 1"/>
          <p:cNvSpPr txBox="1"/>
          <p:nvPr/>
        </p:nvSpPr>
        <p:spPr>
          <a:xfrm>
            <a:off x="619125" y="1062990"/>
            <a:ext cx="10516870" cy="1670050"/>
          </a:xfrm>
          <a:prstGeom prst="rect">
            <a:avLst/>
          </a:prstGeom>
          <a:noFill/>
        </p:spPr>
        <p:txBody>
          <a:bodyPr wrap="square" rtlCol="0">
            <a:noAutofit/>
          </a:bodyPr>
          <a:p>
            <a:pPr hangingPunct="0">
              <a:spcAft>
                <a:spcPts val="0"/>
              </a:spcAft>
              <a:tabLst>
                <a:tab pos="5941060" algn="l"/>
              </a:tabLst>
            </a:pPr>
            <a:r>
              <a:rPr lang="en-US" altLang="zh-CN" sz="2400" b="0">
                <a:solidFill>
                  <a:srgbClr val="000000"/>
                </a:solidFill>
                <a:cs typeface="Times New Roman" panose="02020603050405020304" pitchFamily="18" charset="0"/>
                <a:sym typeface="+mn-ea"/>
              </a:rPr>
              <a:t>A</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在相同条件下</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尾气的温度越高</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柴油机越节能</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B</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在相同条件下</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尾气的柴油味越浓</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柴油机越节能</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C</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在相同条件下</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尾气的颜色越发黑</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柴油机越节能</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D</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定时保养</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及时更换润滑油</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能提高柴油机的</a:t>
            </a:r>
            <a:r>
              <a:rPr lang="zh-CN" altLang="zh-CN" sz="2400" b="0" smtClean="0">
                <a:solidFill>
                  <a:srgbClr val="000000"/>
                </a:solidFill>
                <a:ea typeface="楷体" panose="02010609060101010101" pitchFamily="49" charset="-122"/>
                <a:cs typeface="Times New Roman" panose="02020603050405020304" pitchFamily="18" charset="0"/>
                <a:sym typeface="+mn-ea"/>
              </a:rPr>
              <a:t>效率</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a:endParaRPr lang="zh-CN" altLang="en-US" sz="2400" b="0" kern="100">
              <a:solidFill>
                <a:srgbClr val="FF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001643"/>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广州荔湾区三模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）如图所示是甲、乙两台汽油机燃烧不同质量的同种燃油的能量流向及比例的饼形图，下列说法正确的是（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4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若对外做功的能量相同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甲汽油机更省油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若燃烧质量相同的同种燃油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乙汽油机能量损失的总和更多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若增加燃烧同种燃油的质量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甲汽油机的机械效率可以更高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乙汽油机做有用功的比例比甲汽油机大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乙汽油机的机械效率更</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28a.jpg" descr="id:2147495491;FounderCES"/>
          <p:cNvPicPr/>
          <p:nvPr/>
        </p:nvPicPr>
        <p:blipFill>
          <a:blip r:embed="rId1"/>
          <a:stretch>
            <a:fillRect/>
          </a:stretch>
        </p:blipFill>
        <p:spPr>
          <a:xfrm>
            <a:off x="2782838" y="1916833"/>
            <a:ext cx="2952328" cy="2142702"/>
          </a:xfrm>
          <a:prstGeom prst="rect">
            <a:avLst/>
          </a:prstGeom>
        </p:spPr>
      </p:pic>
      <p:pic>
        <p:nvPicPr>
          <p:cNvPr id="5" name="gyc28b.jpg" descr="id:2147495498;FounderCES"/>
          <p:cNvPicPr/>
          <p:nvPr/>
        </p:nvPicPr>
        <p:blipFill>
          <a:blip r:embed="rId2"/>
          <a:stretch>
            <a:fillRect/>
          </a:stretch>
        </p:blipFill>
        <p:spPr>
          <a:xfrm>
            <a:off x="6671270" y="1944028"/>
            <a:ext cx="3379586" cy="2211641"/>
          </a:xfrm>
          <a:prstGeom prst="rect">
            <a:avLst/>
          </a:prstGeom>
        </p:spPr>
      </p:pic>
      <p:sp>
        <p:nvSpPr>
          <p:cNvPr id="6" name="矩形 5"/>
          <p:cNvSpPr/>
          <p:nvPr/>
        </p:nvSpPr>
        <p:spPr>
          <a:xfrm>
            <a:off x="3719744" y="4059535"/>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7887396" y="4155669"/>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5264961" y="4024494"/>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4" name="矩形 3"/>
          <p:cNvSpPr/>
          <p:nvPr/>
        </p:nvSpPr>
        <p:spPr>
          <a:xfrm>
            <a:off x="7276212" y="1393658"/>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6376</Words>
  <Application>WPS 演示</Application>
  <PresentationFormat>自定义</PresentationFormat>
  <Paragraphs>330</Paragraphs>
  <Slides>28</Slides>
  <Notes>0</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28</vt:i4>
      </vt:variant>
    </vt:vector>
  </HeadingPairs>
  <TitlesOfParts>
    <vt:vector size="45" baseType="lpstr">
      <vt:lpstr>Arial</vt:lpstr>
      <vt:lpstr>宋体</vt:lpstr>
      <vt:lpstr>Wingdings</vt:lpstr>
      <vt:lpstr>Times New Roman</vt:lpstr>
      <vt:lpstr>楷体</vt:lpstr>
      <vt:lpstr>微软雅黑</vt:lpstr>
      <vt:lpstr>仿宋</vt:lpstr>
      <vt:lpstr>黑体</vt:lpstr>
      <vt:lpstr>Cambria Math</vt:lpstr>
      <vt:lpstr>Arial Unicode MS</vt:lpstr>
      <vt:lpstr>Calibri</vt:lpstr>
      <vt:lpstr>方正锐正圆 简 DemiBold</vt:lpstr>
      <vt:lpstr>Segoe Print</vt:lpstr>
      <vt:lpstr>梦源黑体 CN W7</vt:lpstr>
      <vt:lpstr>梦源黑体 CN W20</vt:lpstr>
      <vt:lpstr>汉仪雅酷黑简</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梦婷</cp:lastModifiedBy>
  <cp:revision>463</cp:revision>
  <dcterms:created xsi:type="dcterms:W3CDTF">2020-11-06T05:24:00Z</dcterms:created>
  <dcterms:modified xsi:type="dcterms:W3CDTF">2025-09-16T01:09:38Z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9638663899304714A2DE03CF2A86C365_12</vt:lpwstr>
  </property>
</Properties>
</file>